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313" r:id="rId2"/>
    <p:sldId id="285" r:id="rId3"/>
    <p:sldId id="258" r:id="rId4"/>
    <p:sldId id="287" r:id="rId5"/>
    <p:sldId id="286" r:id="rId6"/>
    <p:sldId id="320" r:id="rId7"/>
    <p:sldId id="319" r:id="rId8"/>
    <p:sldId id="288" r:id="rId9"/>
    <p:sldId id="289" r:id="rId10"/>
    <p:sldId id="290" r:id="rId11"/>
    <p:sldId id="291" r:id="rId12"/>
    <p:sldId id="293" r:id="rId13"/>
    <p:sldId id="295" r:id="rId14"/>
    <p:sldId id="292" r:id="rId15"/>
    <p:sldId id="296" r:id="rId16"/>
    <p:sldId id="298" r:id="rId17"/>
    <p:sldId id="294" r:id="rId18"/>
    <p:sldId id="297" r:id="rId19"/>
    <p:sldId id="299" r:id="rId20"/>
    <p:sldId id="315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6" r:id="rId34"/>
    <p:sldId id="317" r:id="rId35"/>
    <p:sldId id="318" r:id="rId36"/>
    <p:sldId id="312" r:id="rId37"/>
    <p:sldId id="31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577" autoAdjust="0"/>
  </p:normalViewPr>
  <p:slideViewPr>
    <p:cSldViewPr snapToGrid="0">
      <p:cViewPr varScale="1">
        <p:scale>
          <a:sx n="59" d="100"/>
          <a:sy n="59" d="100"/>
        </p:scale>
        <p:origin x="9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DB78F-0983-458A-86BC-AF1115374647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C4B9D-29B6-49D2-A9F9-B488C1B8CE8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498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C4B9D-29B6-49D2-A9F9-B488C1B8CE82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0087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C4B9D-29B6-49D2-A9F9-B488C1B8CE82}" type="slidenum">
              <a:rPr lang="bg-BG" smtClean="0"/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1360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384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627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9456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286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911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5759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561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745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073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058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5311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841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1825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154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5132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5130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47A6-752D-49ED-9EE5-946BAF9F53BA}" type="datetimeFigureOut">
              <a:rPr lang="bg-BG" smtClean="0"/>
              <a:t>17.4.2025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5457448-859D-45B6-9CA8-443C7F0F39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908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g"/><Relationship Id="rId7" Type="http://schemas.openxmlformats.org/officeDocument/2006/relationships/image" Target="../media/image93.jpe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g"/><Relationship Id="rId5" Type="http://schemas.openxmlformats.org/officeDocument/2006/relationships/image" Target="../media/image101.jpg"/><Relationship Id="rId4" Type="http://schemas.openxmlformats.org/officeDocument/2006/relationships/image" Target="../media/image100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965376B-1137-3C20-43E2-972FE57DD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103" y="2695563"/>
            <a:ext cx="6063452" cy="405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3F43955-0AF7-E330-F3C9-6F8361A38D2C}"/>
              </a:ext>
            </a:extLst>
          </p:cNvPr>
          <p:cNvSpPr txBox="1"/>
          <p:nvPr/>
        </p:nvSpPr>
        <p:spPr>
          <a:xfrm>
            <a:off x="1589567" y="489098"/>
            <a:ext cx="94842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Асоциация на учителите по български език и литература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 2024 година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B067A72-D534-3164-2B3E-2B85E2232E85}"/>
              </a:ext>
            </a:extLst>
          </p:cNvPr>
          <p:cNvSpPr txBox="1"/>
          <p:nvPr/>
        </p:nvSpPr>
        <p:spPr>
          <a:xfrm>
            <a:off x="640277" y="2057385"/>
            <a:ext cx="109834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0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Науката</a:t>
            </a:r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800" b="0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светилото</a:t>
            </a:r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един народ, </a:t>
            </a:r>
            <a:r>
              <a:rPr lang="ru-RU" sz="2800" b="0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литературата</a:t>
            </a:r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800" b="0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животът</a:t>
            </a:r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b="0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</a:t>
            </a:r>
            <a:r>
              <a:rPr lang="ru-RU" sz="2800" b="1" i="1" dirty="0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Иван </a:t>
            </a:r>
            <a:r>
              <a:rPr lang="ru-RU" sz="2800" b="1" i="1" dirty="0" err="1">
                <a:solidFill>
                  <a:srgbClr val="4C4C4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Вазов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19. WE ARE THE WORLD">
            <a:hlinkClick r:id="" action="ppaction://media"/>
            <a:extLst>
              <a:ext uri="{FF2B5EF4-FFF2-40B4-BE49-F238E27FC236}">
                <a16:creationId xmlns:a16="http://schemas.microsoft.com/office/drawing/2014/main" id="{CCD597A3-E120-5A6D-F071-E9B9DB89BE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21200855">
            <a:off x="11645882" y="63292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97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02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E8A1742B-6E93-7B2A-E4A4-CE6184EBE18A}"/>
              </a:ext>
            </a:extLst>
          </p:cNvPr>
          <p:cNvSpPr txBox="1"/>
          <p:nvPr/>
        </p:nvSpPr>
        <p:spPr>
          <a:xfrm>
            <a:off x="1840319" y="680552"/>
            <a:ext cx="9305817" cy="79406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Съдържание: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Семинар на магията – гр. София/</a:t>
            </a:r>
            <a:r>
              <a:rPr lang="bg-BG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13.04.2024г. – Общо събрание на АУБЕЛ 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Грижата за колегите и удовлетворението от споделянето на опита – семинар 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във Велико Търново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Продължението на нашата приказка – споделеност, подкрепа, 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 срещи, добри практики, вълнуващи моменти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bg-BG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Предколедна</a:t>
            </a: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Виена – столицата на Австрия</a:t>
            </a:r>
          </a:p>
          <a:p>
            <a:pPr>
              <a:lnSpc>
                <a:spcPct val="150000"/>
              </a:lnSpc>
            </a:pP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Българското неделно училище за роден език </a:t>
            </a:r>
            <a:r>
              <a:rPr lang="bg-BG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„Професор Иван Шишманов“  </a:t>
            </a:r>
          </a:p>
          <a:p>
            <a:pPr>
              <a:lnSpc>
                <a:spcPct val="150000"/>
              </a:lnSpc>
            </a:pPr>
            <a:r>
              <a:rPr lang="ru-RU" sz="2000" i="1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Българското неделно училище за роден език </a:t>
            </a:r>
            <a:r>
              <a:rPr lang="ru-RU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„Свети </a:t>
            </a:r>
            <a:r>
              <a:rPr lang="ru-RU" sz="2000" i="1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2000" i="1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</a:t>
            </a:r>
            <a:r>
              <a:rPr lang="ru-RU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2000" i="1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ru-RU" sz="200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Виртуална</a:t>
            </a:r>
            <a:r>
              <a:rPr lang="ru-RU" sz="2000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разходка</a:t>
            </a:r>
            <a:endParaRPr lang="ru-RU" sz="2000" i="1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bg-BG" dirty="0"/>
          </a:p>
          <a:p>
            <a:pPr marL="342900" indent="-342900">
              <a:buAutoNum type="arabicPeriod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283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62C0C39-4392-F03C-EF64-C57489168F28}"/>
              </a:ext>
            </a:extLst>
          </p:cNvPr>
          <p:cNvSpPr txBox="1"/>
          <p:nvPr/>
        </p:nvSpPr>
        <p:spPr>
          <a:xfrm>
            <a:off x="1613048" y="713470"/>
            <a:ext cx="4787752" cy="4191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17.03.24г. в “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духовно развитие”, ул. “Ами Буе”, гр. София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квалификационен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семинар,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АУБЕЛ. </a:t>
            </a:r>
          </a:p>
          <a:p>
            <a:pPr>
              <a:lnSpc>
                <a:spcPct val="150000"/>
              </a:lnSpc>
            </a:pPr>
            <a:endParaRPr lang="ru-RU" sz="2000" b="0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Лекторът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г-н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Трендафил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Меретев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 предложи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необичайна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тема – “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учителската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магия – подходи за оценка и анализ</a:t>
            </a:r>
            <a:r>
              <a:rPr lang="en-US" sz="20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 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D150E2C0-67C2-C30B-AF2C-A13BAEC6AB38}"/>
              </a:ext>
            </a:extLst>
          </p:cNvPr>
          <p:cNvSpPr txBox="1"/>
          <p:nvPr/>
        </p:nvSpPr>
        <p:spPr>
          <a:xfrm>
            <a:off x="1974554" y="5178505"/>
            <a:ext cx="824289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Колегите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включиха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провокирани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би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думата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„магия“. И не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разочаровани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Магията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наистина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 случи. 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endParaRPr lang="ru-RU" sz="2000" b="0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1800"/>
              </a:spcAft>
            </a:pPr>
            <a:r>
              <a:rPr lang="ru-RU" b="0" i="0" dirty="0">
                <a:solidFill>
                  <a:srgbClr val="141412"/>
                </a:solidFill>
                <a:effectLst/>
                <a:latin typeface="Source Sans Pro" panose="020B0503030403020204" pitchFamily="34" charset="0"/>
              </a:rPr>
              <a:t>           </a:t>
            </a:r>
          </a:p>
        </p:txBody>
      </p:sp>
      <p:pic>
        <p:nvPicPr>
          <p:cNvPr id="1026" name="Picture 2" descr="Център за Духовно Развитие | Аз съм едно с Източника и Източника е едно с  мен">
            <a:extLst>
              <a:ext uri="{FF2B5EF4-FFF2-40B4-BE49-F238E27FC236}">
                <a16:creationId xmlns:a16="http://schemas.microsoft.com/office/drawing/2014/main" id="{D0873F74-F8E2-4DF5-0024-C3DB4DF75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400" y="571499"/>
            <a:ext cx="3045673" cy="406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009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50077C2-B244-F1C8-3C9A-D753ACB1999D}"/>
              </a:ext>
            </a:extLst>
          </p:cNvPr>
          <p:cNvSpPr txBox="1"/>
          <p:nvPr/>
        </p:nvSpPr>
        <p:spPr>
          <a:xfrm>
            <a:off x="7468804" y="409662"/>
            <a:ext cx="4043030" cy="4807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Ивелина Иванова: </a:t>
            </a:r>
          </a:p>
          <a:p>
            <a:endParaRPr lang="ru-RU" sz="2000" b="1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свежи идеи,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дебати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придобихме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вдъхновяващи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усвояване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среда.</a:t>
            </a:r>
            <a:endParaRPr lang="ru-RU" sz="200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поглед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бъдещето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по-успешно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вдъхновение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730E9B35-246B-0463-18AD-AA7150B544A2}"/>
              </a:ext>
            </a:extLst>
          </p:cNvPr>
          <p:cNvSpPr txBox="1"/>
          <p:nvPr/>
        </p:nvSpPr>
        <p:spPr>
          <a:xfrm>
            <a:off x="7468804" y="5229810"/>
            <a:ext cx="3851643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уважение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г-н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Меретев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споделеността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ценните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съвети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EBD88E30-AB1F-3A3E-44AF-45E83CFFC05C}"/>
              </a:ext>
            </a:extLst>
          </p:cNvPr>
          <p:cNvSpPr txBox="1"/>
          <p:nvPr/>
        </p:nvSpPr>
        <p:spPr>
          <a:xfrm>
            <a:off x="1984744" y="617703"/>
            <a:ext cx="4489598" cy="5807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 Антония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Бандармалиева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 Не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знаех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неконюктурна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присъединих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Г-н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Меретев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 с богат опит,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неусетно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въвлече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магията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общуването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макар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 и аз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богат опит (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се),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изненадващо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разбрах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неща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себе си и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учителската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мисия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3845393-5B2E-8CED-7BD3-BBB3EE0DD623}"/>
              </a:ext>
            </a:extLst>
          </p:cNvPr>
          <p:cNvSpPr txBox="1"/>
          <p:nvPr/>
        </p:nvSpPr>
        <p:spPr>
          <a:xfrm>
            <a:off x="337140" y="-764783"/>
            <a:ext cx="82428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endParaRPr lang="ru-RU" sz="2000" b="0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впечатления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>
              <a:spcAft>
                <a:spcPts val="1800"/>
              </a:spcAft>
            </a:pPr>
            <a:r>
              <a:rPr lang="ru-RU" b="0" i="0" dirty="0">
                <a:solidFill>
                  <a:srgbClr val="141412"/>
                </a:solidFill>
                <a:effectLst/>
                <a:latin typeface="Source Sans Pro" panose="020B0503030403020204" pitchFamily="34" charset="0"/>
              </a:rPr>
              <a:t>           </a:t>
            </a:r>
          </a:p>
        </p:txBody>
      </p:sp>
    </p:spTree>
    <p:extLst>
      <p:ext uri="{BB962C8B-B14F-4D97-AF65-F5344CB8AC3E}">
        <p14:creationId xmlns:p14="http://schemas.microsoft.com/office/powerpoint/2010/main" val="860352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00">
        <p159:morph option="byObject"/>
      </p:transition>
    </mc:Choice>
    <mc:Fallback xmlns="">
      <p:transition spd="slow" advTm="2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EF0BF836-523D-62E7-3F3F-8BB3ACAE7760}"/>
              </a:ext>
            </a:extLst>
          </p:cNvPr>
          <p:cNvSpPr txBox="1"/>
          <p:nvPr/>
        </p:nvSpPr>
        <p:spPr>
          <a:xfrm>
            <a:off x="6283842" y="178847"/>
            <a:ext cx="4564026" cy="3464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b="0" i="0" dirty="0">
                <a:solidFill>
                  <a:srgbClr val="141412"/>
                </a:solidFill>
                <a:effectLst/>
                <a:latin typeface="Source Sans Pro" panose="020B0503030403020204" pitchFamily="34" charset="0"/>
              </a:rPr>
              <a:t>    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 Таня Христова: 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всекиго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искаше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открие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идеи,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имаше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 за мен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запомнящо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споделеното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колегите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!“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b="0" i="0" dirty="0">
                <a:solidFill>
                  <a:srgbClr val="141412"/>
                </a:solidFill>
                <a:effectLst/>
                <a:latin typeface="Source Sans Pro" panose="020B0503030403020204" pitchFamily="34" charset="0"/>
              </a:rPr>
              <a:t>                   </a:t>
            </a: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46575E7F-27ED-3A82-FDAA-D4E768A2DB8C}"/>
              </a:ext>
            </a:extLst>
          </p:cNvPr>
          <p:cNvSpPr txBox="1"/>
          <p:nvPr/>
        </p:nvSpPr>
        <p:spPr>
          <a:xfrm>
            <a:off x="1219201" y="178847"/>
            <a:ext cx="4072270" cy="650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Маргарита Левиева: </a:t>
            </a:r>
          </a:p>
          <a:p>
            <a:pPr>
              <a:lnSpc>
                <a:spcPct val="150000"/>
              </a:lnSpc>
            </a:pPr>
            <a:endParaRPr lang="ru-RU" sz="2000" b="0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“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Изключително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интересна тема,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представена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ерудиран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лектор.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имаше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разположение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господин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Меретев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мениджър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застъпничество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фондация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мотивирането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провокиране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интереса им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преподавания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учебен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материал.“</a:t>
            </a:r>
          </a:p>
        </p:txBody>
      </p:sp>
      <p:pic>
        <p:nvPicPr>
          <p:cNvPr id="2050" name="Picture 2" descr="Какво прави учениците успешни? | РЕШЕНИЕ">
            <a:extLst>
              <a:ext uri="{FF2B5EF4-FFF2-40B4-BE49-F238E27FC236}">
                <a16:creationId xmlns:a16="http://schemas.microsoft.com/office/drawing/2014/main" id="{A8E5C715-6E49-C766-FAA0-7287A2ECB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842" y="3122425"/>
            <a:ext cx="4564026" cy="255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274E0C29-91A5-5427-846D-A0D3900E3C7A}"/>
              </a:ext>
            </a:extLst>
          </p:cNvPr>
          <p:cNvSpPr txBox="1"/>
          <p:nvPr/>
        </p:nvSpPr>
        <p:spPr>
          <a:xfrm>
            <a:off x="5120905" y="5769420"/>
            <a:ext cx="66280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rgbClr val="141412"/>
              </a:solidFill>
              <a:latin typeface="Source Sans Pro" panose="020B0503030403020204" pitchFamily="34" charset="0"/>
            </a:endParaRPr>
          </a:p>
          <a:p>
            <a:r>
              <a:rPr lang="ru-RU" sz="24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4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24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24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успешни</a:t>
            </a:r>
            <a:r>
              <a:rPr lang="ru-RU" sz="24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щастливи</a:t>
            </a:r>
            <a:r>
              <a:rPr lang="ru-RU" sz="24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98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0">
        <p159:morph option="byObject"/>
      </p:transition>
    </mc:Choice>
    <mc:Fallback xmlns="">
      <p:transition spd="slow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Картина, която съдържа на закрито, дрехи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E209F0D-73EC-63D1-4397-5CDB25581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0" y="788876"/>
            <a:ext cx="4693555" cy="2640124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шко лице, човек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A2574E0-4DAF-74A9-7FD6-EF541D8C1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00" y="788876"/>
            <a:ext cx="4574352" cy="2640124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човек, стол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913DD52-3317-DBAD-FF33-9DAB4430F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98" y="3651006"/>
            <a:ext cx="4693556" cy="2640125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07067AF3-6004-40A3-D8C6-5B7E1B4FA717}"/>
              </a:ext>
            </a:extLst>
          </p:cNvPr>
          <p:cNvSpPr txBox="1"/>
          <p:nvPr/>
        </p:nvSpPr>
        <p:spPr>
          <a:xfrm>
            <a:off x="1712041" y="20920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13.04.2024г. – Общо събрание на АУБЕЛ 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/>
          </a:p>
        </p:txBody>
      </p:sp>
      <p:pic>
        <p:nvPicPr>
          <p:cNvPr id="21" name="Картина 20" descr="Картина, която съдържа дрехи, човек, стол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2FAC8D3-BC25-B7B7-345D-5C865808A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0" y="3651006"/>
            <a:ext cx="4693555" cy="2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41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 descr="Картина, която съдържа дрехи, човек, обувки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1D70F58-FCF7-B93D-DB06-A830E580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50" y="2174790"/>
            <a:ext cx="2634306" cy="4683210"/>
          </a:xfrm>
          <a:prstGeom prst="rect">
            <a:avLst/>
          </a:prstGeom>
        </p:spPr>
      </p:pic>
      <p:pic>
        <p:nvPicPr>
          <p:cNvPr id="15" name="Картина 14" descr="Картина, която съдържа дрехи, човек, жен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A9DF4D0-3E92-9630-CBD7-394D9FC4E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671" y="231691"/>
            <a:ext cx="4942115" cy="2779940"/>
          </a:xfrm>
          <a:prstGeom prst="rect">
            <a:avLst/>
          </a:prstGeom>
        </p:spPr>
      </p:pic>
      <p:pic>
        <p:nvPicPr>
          <p:cNvPr id="17" name="Картина 16" descr="Картина, която съдържа дрехи, човек, на закрито, сц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AF4DC1A-8AFA-4052-8ED9-F16A13D66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36" y="3608613"/>
            <a:ext cx="4615549" cy="2596246"/>
          </a:xfrm>
          <a:prstGeom prst="rect">
            <a:avLst/>
          </a:prstGeom>
        </p:spPr>
      </p:pic>
      <p:pic>
        <p:nvPicPr>
          <p:cNvPr id="19" name="Картина 18" descr="Картина, която съдържа дрехи, Човешко лице, човек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A6507ED-0C77-9096-51C3-933B3F6BB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26" y="175532"/>
            <a:ext cx="4942116" cy="2779940"/>
          </a:xfrm>
          <a:prstGeom prst="rect">
            <a:avLst/>
          </a:prstGeom>
        </p:spPr>
      </p:pic>
      <p:pic>
        <p:nvPicPr>
          <p:cNvPr id="22" name="Картина 21" descr="Картина, която съдържа дрехи, човек, жена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B866036-63DB-7484-7CBD-D175192265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56" y="3468150"/>
            <a:ext cx="4074907" cy="297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98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34C7979-9881-F58F-BF93-39437465973D}"/>
              </a:ext>
            </a:extLst>
          </p:cNvPr>
          <p:cNvSpPr txBox="1"/>
          <p:nvPr/>
        </p:nvSpPr>
        <p:spPr>
          <a:xfrm>
            <a:off x="797444" y="983"/>
            <a:ext cx="111854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5., 6. и 7. юли 2024 г. в гр. Велико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хотел „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Болярски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семинар,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Управителния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съвет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Асоциацията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литература.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FD76BC8-98BA-E216-99B1-E36CB86CF403}"/>
              </a:ext>
            </a:extLst>
          </p:cNvPr>
          <p:cNvSpPr txBox="1"/>
          <p:nvPr/>
        </p:nvSpPr>
        <p:spPr>
          <a:xfrm>
            <a:off x="1456662" y="1030137"/>
            <a:ext cx="101221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представени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тема: Методически разработки за „Ноев ковчег“, Й.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Радичков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– доц. Надежда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Цочева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 descr="Картина, която съдържа на закрито, стена, обзавеждане, къщ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8895830-B138-B7E2-5000-69CE7212C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11186" y="2506341"/>
            <a:ext cx="4973325" cy="3729994"/>
          </a:xfrm>
          <a:prstGeom prst="rect">
            <a:avLst/>
          </a:prstGeom>
        </p:spPr>
      </p:pic>
      <p:pic>
        <p:nvPicPr>
          <p:cNvPr id="9" name="Картина 8" descr="Картина, която съдържа на закрито, стена, обзавеждане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BE2CD27-0522-EFFA-B619-F0D86FF10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2663" y="2506340"/>
            <a:ext cx="4973327" cy="372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2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80F0812-4F69-C3CD-5A07-AE064E644899}"/>
              </a:ext>
            </a:extLst>
          </p:cNvPr>
          <p:cNvSpPr txBox="1"/>
          <p:nvPr/>
        </p:nvSpPr>
        <p:spPr>
          <a:xfrm>
            <a:off x="1371597" y="246229"/>
            <a:ext cx="103029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Методически разработки за „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Балкански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синдром“, Ст.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/лектор – г-н Иван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Инев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 descr="Картина, която съдържа текст, човек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3A3B290-136B-4B59-6924-87E45F2E6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4048" y="2246284"/>
            <a:ext cx="5821328" cy="3402108"/>
          </a:xfrm>
          <a:prstGeom prst="rect">
            <a:avLst/>
          </a:prstGeom>
        </p:spPr>
      </p:pic>
      <p:pic>
        <p:nvPicPr>
          <p:cNvPr id="7" name="Картина 6" descr="Картина, която съдържа на закрито, Багаж и раници, стен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28E6E9A-3234-4D42-891A-AC0E2C655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0299" y="2069958"/>
            <a:ext cx="5821327" cy="375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5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0EE1833-C280-B784-3705-D06E220C7CB7}"/>
              </a:ext>
            </a:extLst>
          </p:cNvPr>
          <p:cNvSpPr txBox="1"/>
          <p:nvPr/>
        </p:nvSpPr>
        <p:spPr>
          <a:xfrm>
            <a:off x="1520202" y="1047748"/>
            <a:ext cx="4575798" cy="5115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семинара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подпомогнат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теми,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изучавани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гимназиален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endParaRPr lang="ru-RU" sz="2000" b="0" i="0" dirty="0">
              <a:solidFill>
                <a:srgbClr val="14141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да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бъдем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учители по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литература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страната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интересуват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идеи.</a:t>
            </a:r>
          </a:p>
        </p:txBody>
      </p:sp>
      <p:pic>
        <p:nvPicPr>
          <p:cNvPr id="7" name="Картина 6" descr="Картина, която съдържа на закрито, стена, къща, интериорен дизай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45A06A1-6E78-DF1E-00F6-E9CBAF159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7362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29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0">
        <p159:morph option="byObject"/>
      </p:transition>
    </mc:Choice>
    <mc:Fallback xmlns="">
      <p:transition spd="slow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дрехи, човек, на закрито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3ABBEC6-FC89-0586-C7E7-67BF2D8EB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09" y="1769783"/>
            <a:ext cx="6023345" cy="4960063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57706098-9E28-5FD8-9B11-6024A2334747}"/>
              </a:ext>
            </a:extLst>
          </p:cNvPr>
          <p:cNvSpPr txBox="1"/>
          <p:nvPr/>
        </p:nvSpPr>
        <p:spPr>
          <a:xfrm>
            <a:off x="1716272" y="0"/>
            <a:ext cx="10475728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1800"/>
              </a:spcAft>
              <a:buNone/>
            </a:pP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семинара се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включиха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колеги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страна,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преподаватели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50000"/>
              </a:lnSpc>
              <a:spcAft>
                <a:spcPts val="1800"/>
              </a:spcAft>
            </a:pP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Говорихме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ползите от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натрупания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опит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възможностите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подходи в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обучението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000" b="0" i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литература в училище.</a:t>
            </a: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8E5E0CEF-F790-C891-D345-D11E9748483A}"/>
              </a:ext>
            </a:extLst>
          </p:cNvPr>
          <p:cNvSpPr txBox="1"/>
          <p:nvPr/>
        </p:nvSpPr>
        <p:spPr>
          <a:xfrm>
            <a:off x="1152746" y="3429000"/>
            <a:ext cx="3472542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Проф. д-р Росица Пенкова - специален гост на семинара</a:t>
            </a:r>
            <a:endParaRPr lang="bg-BG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44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дрехи, човек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18B9AD6-5A60-EC98-38C4-E749138CB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59" y="1238721"/>
            <a:ext cx="3238870" cy="2266479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на закрито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FD9863F-12C8-51C6-F4FA-999276C41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5" y="3650762"/>
            <a:ext cx="3454774" cy="2585322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FEB72AA-99B7-146D-685A-2A969512E5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80" y="213411"/>
            <a:ext cx="3326155" cy="2311649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1FCF5947-2399-134D-4FD8-1385072FFF1B}"/>
              </a:ext>
            </a:extLst>
          </p:cNvPr>
          <p:cNvSpPr txBox="1"/>
          <p:nvPr/>
        </p:nvSpPr>
        <p:spPr>
          <a:xfrm>
            <a:off x="322722" y="217915"/>
            <a:ext cx="52191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Къща-музей „Емилиян Станев“ – Велико Търново</a:t>
            </a: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8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Гледахме вълнуващ документален филм, с особено ценни размисли от Емилиян Станев.</a:t>
            </a:r>
          </a:p>
          <a:p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Любопитно, но</a:t>
            </a:r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ролята на водеща „първата дама на българското кино“ - Невена </a:t>
            </a:r>
            <a:r>
              <a:rPr lang="bg-BG" kern="0" dirty="0" err="1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Коканова</a:t>
            </a:r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/>
          </a:p>
        </p:txBody>
      </p:sp>
      <p:pic>
        <p:nvPicPr>
          <p:cNvPr id="2" name="Картина 1" descr="Картина, която съдържа стена, дрехи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C283619-0E62-B782-6B59-7A82445EED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43" y="2914533"/>
            <a:ext cx="3553114" cy="2585322"/>
          </a:xfrm>
          <a:prstGeom prst="rect">
            <a:avLst/>
          </a:prstGeom>
        </p:spPr>
      </p:pic>
      <p:pic>
        <p:nvPicPr>
          <p:cNvPr id="6" name="Картина 5" descr="Картина, която съдържа стена, на закрито, обзавеждан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8E6B780-14B0-0527-D385-D3B3E22D3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091" y="3858690"/>
            <a:ext cx="3333099" cy="242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80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0">
        <p159:morph option="byObject"/>
      </p:transition>
    </mc:Choice>
    <mc:Fallback xmlns="">
      <p:transition spd="slow" advTm="2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C0A80EE-509B-C10E-19C2-1D8CF3CA0C59}"/>
              </a:ext>
            </a:extLst>
          </p:cNvPr>
          <p:cNvSpPr txBox="1"/>
          <p:nvPr/>
        </p:nvSpPr>
        <p:spPr>
          <a:xfrm>
            <a:off x="1717040" y="104927"/>
            <a:ext cx="99173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близост до хълма „Царевец“ се намира Мултимедийният посетителски център, известен като Музей на восъчните фигури.</a:t>
            </a: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Насладихме се на неповторими живописни сцени от живота на българите през периода на Второто българско царство – от занаятчии и търговци до боляри, духовенство и велики владетели. </a:t>
            </a:r>
            <a:endParaRPr lang="bg-BG" dirty="0"/>
          </a:p>
        </p:txBody>
      </p:sp>
      <p:pic>
        <p:nvPicPr>
          <p:cNvPr id="1026" name="Picture 2" descr="хотели Велико Търново - Хотел „Анхеа“ Велико Търново.">
            <a:extLst>
              <a:ext uri="{FF2B5EF4-FFF2-40B4-BE49-F238E27FC236}">
                <a16:creationId xmlns:a16="http://schemas.microsoft.com/office/drawing/2014/main" id="{00CB82C9-59D6-A074-15BC-C76A8E677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249" y="4391030"/>
            <a:ext cx="3805494" cy="23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Нови сцени в Музея на восъчните фигури във Велико Търново (Снимки) - По  света и у нас - БНТ Новини">
            <a:extLst>
              <a:ext uri="{FF2B5EF4-FFF2-40B4-BE49-F238E27FC236}">
                <a16:creationId xmlns:a16="http://schemas.microsoft.com/office/drawing/2014/main" id="{F2A8B59F-6DD2-C100-1F33-63B09A6BE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894" y="4259884"/>
            <a:ext cx="3520267" cy="237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узей на восъчните фигури - Велико Търново - БУДАЛА ТУРИСТ">
            <a:extLst>
              <a:ext uri="{FF2B5EF4-FFF2-40B4-BE49-F238E27FC236}">
                <a16:creationId xmlns:a16="http://schemas.microsoft.com/office/drawing/2014/main" id="{45BEAE7B-DAAC-43C2-17F1-3AF7F520D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840" y="1824689"/>
            <a:ext cx="3441246" cy="243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Нови сцени в Музея на восъчните фигури във Велико Търново - DUNAVMOST.com">
            <a:extLst>
              <a:ext uri="{FF2B5EF4-FFF2-40B4-BE49-F238E27FC236}">
                <a16:creationId xmlns:a16="http://schemas.microsoft.com/office/drawing/2014/main" id="{3EFD3F05-1DEC-1002-289E-3047DA64C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761" y="1797328"/>
            <a:ext cx="3520267" cy="237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0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000">
        <p:fade/>
      </p:transition>
    </mc:Choice>
    <mc:Fallback xmlns="">
      <p:transition spd="med" advTm="2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Мултимедийният посетителски център 'Царевград Търнов' - Музей на восъчните  фигури - Pieces of me">
            <a:extLst>
              <a:ext uri="{FF2B5EF4-FFF2-40B4-BE49-F238E27FC236}">
                <a16:creationId xmlns:a16="http://schemas.microsoft.com/office/drawing/2014/main" id="{3691ECCE-CF94-EDF5-EB29-09A7E5BA9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51" y="3656138"/>
            <a:ext cx="3947724" cy="289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Нови сцени в Музея на восъчните фигури във Велико Търново - DUNAVMOST.com">
            <a:extLst>
              <a:ext uri="{FF2B5EF4-FFF2-40B4-BE49-F238E27FC236}">
                <a16:creationId xmlns:a16="http://schemas.microsoft.com/office/drawing/2014/main" id="{F4836124-E89D-2FFE-BE13-AEE97672E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045" y="3538798"/>
            <a:ext cx="3901906" cy="289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761AB39B-79C9-F3E2-C699-6D3EE727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818" y="303634"/>
            <a:ext cx="4296716" cy="289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Музей на Восъчните Фигури - разказ от Чамурковата къща за гости">
            <a:extLst>
              <a:ext uri="{FF2B5EF4-FFF2-40B4-BE49-F238E27FC236}">
                <a16:creationId xmlns:a16="http://schemas.microsoft.com/office/drawing/2014/main" id="{33D12685-19DA-2404-D4AB-9DFE5A894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80" y="402131"/>
            <a:ext cx="3810647" cy="313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EAE241F-D52C-CA67-A0CA-24CB35DF0710}"/>
              </a:ext>
            </a:extLst>
          </p:cNvPr>
          <p:cNvSpPr txBox="1"/>
          <p:nvPr/>
        </p:nvSpPr>
        <p:spPr>
          <a:xfrm flipH="1">
            <a:off x="780221" y="-19533"/>
            <a:ext cx="3581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на восъчните фигури.</a:t>
            </a: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36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ебе, сграда, нощ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841818C-3F3F-86DE-0761-7CD839E35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436"/>
            <a:ext cx="5783470" cy="2729284"/>
          </a:xfrm>
          <a:prstGeom prst="rect">
            <a:avLst/>
          </a:prstGeom>
        </p:spPr>
      </p:pic>
      <p:pic>
        <p:nvPicPr>
          <p:cNvPr id="5" name="Картина 4" descr="Картина, която съдържа небе, на открито, светлина, нощ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DADCACE-928E-4B95-725D-E9C1DEAC0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35742"/>
            <a:ext cx="6095999" cy="2724673"/>
          </a:xfrm>
          <a:prstGeom prst="rect">
            <a:avLst/>
          </a:prstGeom>
        </p:spPr>
      </p:pic>
      <p:pic>
        <p:nvPicPr>
          <p:cNvPr id="7" name="Картина 6" descr="Картина, която съдържа небе, сграда, на от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CDA8D09-BD15-900E-64E6-87CB03B5B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908"/>
            <a:ext cx="5783470" cy="2823092"/>
          </a:xfrm>
          <a:prstGeom prst="rect">
            <a:avLst/>
          </a:prstGeom>
        </p:spPr>
      </p:pic>
      <p:pic>
        <p:nvPicPr>
          <p:cNvPr id="9" name="Картина 8" descr="Картина, която съдържа небе, на открито, къща, сград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FA9664C-5791-A99D-7324-4A4F0F91F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34908"/>
            <a:ext cx="6096000" cy="2823092"/>
          </a:xfrm>
          <a:prstGeom prst="rect">
            <a:avLst/>
          </a:prstGeom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A7248359-EBE4-A43B-0E5D-D54C0C0DC16E}"/>
              </a:ext>
            </a:extLst>
          </p:cNvPr>
          <p:cNvSpPr txBox="1"/>
          <p:nvPr/>
        </p:nvSpPr>
        <p:spPr>
          <a:xfrm>
            <a:off x="1495365" y="207679"/>
            <a:ext cx="10772835" cy="1125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15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една от вечерите имахме прекрасната възможност да видим вдъхновяващия спектакъл „Царевград Търнов – звук и светлина“ – една неповторима атракция на Велико Търново, както и балет „Кармен“ на Държавна опера – Русе.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57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CE05DE6-05AA-48B7-D3E5-2D6ADD73C350}"/>
              </a:ext>
            </a:extLst>
          </p:cNvPr>
          <p:cNvSpPr txBox="1"/>
          <p:nvPr/>
        </p:nvSpPr>
        <p:spPr>
          <a:xfrm>
            <a:off x="2030819" y="335604"/>
            <a:ext cx="9165265" cy="771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bg-BG" sz="20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 22.07.2024г. – акценти от присъствието ни на Годишната конференция на АБУЧ, проведена в Националния студентски дом, площад „Народно събрание“. 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Картина 4" descr="Картина, която съдържа дрехи, мъж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8F199C4-9141-9BF8-06B5-AEEC3D071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366" y="2075944"/>
            <a:ext cx="2565276" cy="4295036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Човешко лице, мъж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C904960-C79D-CD08-90E5-52AD240F7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33" y="1289922"/>
            <a:ext cx="2565277" cy="4278155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човек, Човешко лице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F9FDB5E-5576-19DA-95BD-9EF0A34A3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798" y="1491404"/>
            <a:ext cx="2333036" cy="4076673"/>
          </a:xfrm>
          <a:prstGeom prst="rect">
            <a:avLst/>
          </a:prstGeom>
        </p:spPr>
      </p:pic>
      <p:pic>
        <p:nvPicPr>
          <p:cNvPr id="13" name="Картина 12" descr="Картина, която съдържа на закрито, човек, компютър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ABB77A9-1DC7-53F5-E438-CA441DA0D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4" y="1816779"/>
            <a:ext cx="2378717" cy="444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65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7F9C83A4-693D-A6D8-623B-D239D876C10D}"/>
              </a:ext>
            </a:extLst>
          </p:cNvPr>
          <p:cNvSpPr txBox="1"/>
          <p:nvPr/>
        </p:nvSpPr>
        <p:spPr>
          <a:xfrm>
            <a:off x="1114648" y="640725"/>
            <a:ext cx="11004699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bg-BG" sz="20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 </a:t>
            </a:r>
            <a:r>
              <a:rPr lang="bg-BG" sz="2000" kern="150" dirty="0">
                <a:solidFill>
                  <a:srgbClr val="000000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М</a:t>
            </a:r>
            <a:r>
              <a:rPr lang="bg-BG" sz="20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есец октомври 2024г. - </a:t>
            </a:r>
            <a:r>
              <a:rPr lang="bg-BG" sz="2000" kern="150" dirty="0">
                <a:solidFill>
                  <a:srgbClr val="000000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г</a:t>
            </a:r>
            <a:r>
              <a:rPr lang="bg-BG" sz="20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ости на първото представяне на дебютната книга „Нещо за подарък“ на г-жа София Стойнева, член на АУБЕЛ и</a:t>
            </a:r>
            <a:r>
              <a:rPr lang="bg-BG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учител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БЕЛ в ГПЧЕ „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Симеон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Радев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“ </a:t>
            </a:r>
            <a:r>
              <a:rPr lang="bg-BG" sz="20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 в гр. Перник, както и на представянето й в гр. София, Софийски университет „Св. Климент Охридски“. 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Картина 2" descr="Картина, която съдържа дрехи, човек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AFCB94D-17BF-0662-EFD7-7CB7F3B85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48" y="2062717"/>
            <a:ext cx="4584403" cy="4584403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к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46DFE0-4EC9-2499-540C-8F5415105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8410"/>
            <a:ext cx="5508363" cy="419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10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0707030-1AC8-139D-7923-7AA88F592E29}"/>
              </a:ext>
            </a:extLst>
          </p:cNvPr>
          <p:cNvSpPr txBox="1"/>
          <p:nvPr/>
        </p:nvSpPr>
        <p:spPr>
          <a:xfrm>
            <a:off x="1637414" y="964293"/>
            <a:ext cx="10473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Calibri" panose="020F0502020204030204" pitchFamily="34" charset="0"/>
              </a:rPr>
              <a:t>С поздравителен адрес и цветя, от името на всички колеги, поздравихме г-жа Стойнева за успеха.</a:t>
            </a:r>
            <a:endParaRPr lang="bg-BG" dirty="0"/>
          </a:p>
        </p:txBody>
      </p:sp>
      <p:pic>
        <p:nvPicPr>
          <p:cNvPr id="5" name="Картина 4" descr="Картина, която съдържа дрехи, човек, на закрито, прозорец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5A9DAE3-5604-9116-D3C1-62B108ED7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145" y="1851870"/>
            <a:ext cx="5236046" cy="3672505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Човешко лице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0367872-FE4C-A49D-924E-E51212FC1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57" y="1857947"/>
            <a:ext cx="5530007" cy="367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B18374C-F4E8-4115-CCF5-1A5E2E58F0D9}"/>
              </a:ext>
            </a:extLst>
          </p:cNvPr>
          <p:cNvSpPr txBox="1"/>
          <p:nvPr/>
        </p:nvSpPr>
        <p:spPr>
          <a:xfrm>
            <a:off x="122532" y="555552"/>
            <a:ext cx="3863162" cy="3730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bg-B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Деня на народните будители по традиция отбелязахме с участие в Деветия</a:t>
            </a:r>
            <a:r>
              <a:rPr lang="bg-BG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форум на Института за български език „Проф. Любомир </a:t>
            </a:r>
            <a:r>
              <a:rPr lang="bg-BG" sz="20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Андрейчин</a:t>
            </a:r>
            <a:r>
              <a:rPr lang="bg-BG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 при Българската академия на науките „Изследователски подходи в обучението по български език“.</a:t>
            </a:r>
            <a:endParaRPr lang="bg-BG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26DB70-37E5-A3B5-8577-B50F65573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885" y="3428998"/>
            <a:ext cx="4495041" cy="337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A652A8B-0648-DCD9-429C-910785FA3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502" y="78983"/>
            <a:ext cx="4411498" cy="335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EF298CC2-FCDA-49F5-8AAA-9EE129849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340" y="78983"/>
            <a:ext cx="4295554" cy="335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C31C78D6-3DAC-937F-4478-0DAE614D2AAF}"/>
              </a:ext>
            </a:extLst>
          </p:cNvPr>
          <p:cNvSpPr txBox="1"/>
          <p:nvPr/>
        </p:nvSpPr>
        <p:spPr>
          <a:xfrm>
            <a:off x="1488557" y="4285869"/>
            <a:ext cx="4495041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400"/>
              </a:spcBef>
              <a:spcAft>
                <a:spcPts val="1400"/>
              </a:spcAft>
            </a:pPr>
            <a:r>
              <a:rPr lang="bg-BG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Колегите от Института получиха поздравителен адрес от името на Асоциацията и красива икебана с цветя, в знак на нашето сътрудничество и подкрепа.</a:t>
            </a:r>
            <a:endParaRPr lang="bg-BG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27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0">
        <p159:morph option="byObject"/>
      </p:transition>
    </mc:Choice>
    <mc:Fallback xmlns="">
      <p:transition spd="slow" advTm="2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ебе, на открито, сграда,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5B62987-B997-6919-B065-DBE82B513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31" y="1"/>
            <a:ext cx="2894769" cy="3765553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9ED55EA-26FB-B90B-1FF3-244403B72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-33109"/>
            <a:ext cx="3125347" cy="3831771"/>
          </a:xfrm>
          <a:prstGeom prst="rect">
            <a:avLst/>
          </a:prstGeom>
        </p:spPr>
      </p:pic>
      <p:pic>
        <p:nvPicPr>
          <p:cNvPr id="7" name="Картина 6" descr="Картина, която съдържа на открито, небе, сграда, обла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234D4CD-1ECA-E417-8E36-E50EB0BE2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735" y="0"/>
            <a:ext cx="3094265" cy="3831771"/>
          </a:xfrm>
          <a:prstGeom prst="rect">
            <a:avLst/>
          </a:prstGeom>
        </p:spPr>
      </p:pic>
      <p:pic>
        <p:nvPicPr>
          <p:cNvPr id="9" name="Картина 8" descr="Картина, която съдържа облак, на открито, небе, сград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0F105EA-C991-AAB5-910A-EF5CE7856A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47" y="0"/>
            <a:ext cx="2924388" cy="3798662"/>
          </a:xfrm>
          <a:prstGeom prst="rect">
            <a:avLst/>
          </a:prstGeom>
        </p:spPr>
      </p:pic>
      <p:pic>
        <p:nvPicPr>
          <p:cNvPr id="11" name="Картина 10" descr="Картина, която съдържа на открито, небе, облак, зем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338656C-9B69-2487-3AF1-75CB9DF5E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4" y="3187390"/>
            <a:ext cx="3023818" cy="3670610"/>
          </a:xfrm>
          <a:prstGeom prst="rect">
            <a:avLst/>
          </a:prstGeom>
        </p:spPr>
      </p:pic>
      <p:pic>
        <p:nvPicPr>
          <p:cNvPr id="13" name="Картина 12" descr="Картина, която съдържа на открито, прозорец, небе, гра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FBFDDC3-EAB8-A2FA-CBF2-9FC1AD128C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3499141"/>
            <a:ext cx="3048000" cy="3368325"/>
          </a:xfrm>
          <a:prstGeom prst="rect">
            <a:avLst/>
          </a:prstGeom>
        </p:spPr>
      </p:pic>
      <p:pic>
        <p:nvPicPr>
          <p:cNvPr id="15" name="Картина 14" descr="Картина, която съдържа на открито, небе, облак, сград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36437FE-17AB-E5C9-7363-637E08DCFA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99" y="3242130"/>
            <a:ext cx="3048000" cy="3656070"/>
          </a:xfrm>
          <a:prstGeom prst="rect">
            <a:avLst/>
          </a:prstGeom>
        </p:spPr>
      </p:pic>
      <p:pic>
        <p:nvPicPr>
          <p:cNvPr id="17" name="Картина 16" descr="Картина, която съдържа на открито, небе, желязо, сград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227E7D0-A675-FBA3-4533-2B6302AE6E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733" y="3256172"/>
            <a:ext cx="3116349" cy="3642028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AA81D61C-5C0A-EFA3-49A8-AB5B4C9FB2D3}"/>
              </a:ext>
            </a:extLst>
          </p:cNvPr>
          <p:cNvSpPr/>
          <p:nvPr/>
        </p:nvSpPr>
        <p:spPr>
          <a:xfrm>
            <a:off x="3081181" y="117914"/>
            <a:ext cx="3023818" cy="6437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Предколедна</a:t>
            </a:r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Виена</a:t>
            </a:r>
          </a:p>
        </p:txBody>
      </p:sp>
    </p:spTree>
    <p:extLst>
      <p:ext uri="{BB962C8B-B14F-4D97-AF65-F5344CB8AC3E}">
        <p14:creationId xmlns:p14="http://schemas.microsoft.com/office/powerpoint/2010/main" val="2773844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FB2AA59-4838-A961-3F30-F106EE5AF1C8}"/>
              </a:ext>
            </a:extLst>
          </p:cNvPr>
          <p:cNvSpPr txBox="1"/>
          <p:nvPr/>
        </p:nvSpPr>
        <p:spPr>
          <a:xfrm>
            <a:off x="1605518" y="108432"/>
            <a:ext cx="10015868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От 20 до 24 ноември 2024г. учители по български език и литература, членове на АУБЕЛ,  посетихме </a:t>
            </a:r>
            <a:r>
              <a:rPr lang="bg-BG" sz="2000" kern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предколедна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Виена, като гостувахме на две български неделни училища –„Свети св. Кирил и Методий“ и „Професор Иван Шишманов“  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Картина 12" descr="Картина, която съдържа на закрито, стена, картина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81CD715-CF0A-4319-3A77-62710ADAF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40" y="1860462"/>
            <a:ext cx="3597602" cy="4796803"/>
          </a:xfrm>
          <a:prstGeom prst="rect">
            <a:avLst/>
          </a:prstGeom>
        </p:spPr>
      </p:pic>
      <p:pic>
        <p:nvPicPr>
          <p:cNvPr id="15" name="Картина 14" descr="Картина, която съдържа текст, екранна снимка, Реклама, постер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A126D50-610D-D2EA-0141-19324BFFE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251" y="1860462"/>
            <a:ext cx="3747309" cy="4741506"/>
          </a:xfrm>
          <a:prstGeom prst="rect">
            <a:avLst/>
          </a:prstGeom>
        </p:spPr>
      </p:pic>
      <p:pic>
        <p:nvPicPr>
          <p:cNvPr id="17" name="Картина 16" descr="Картина, която съдържа стена, изкуство, картина, часовни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682ACA5-4112-E5E3-77F9-3FAAA36E8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22745" y="2460062"/>
            <a:ext cx="4796802" cy="359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84ACC2C-948D-30BB-7EBA-2BA49799EF4F}"/>
              </a:ext>
            </a:extLst>
          </p:cNvPr>
          <p:cNvSpPr txBox="1"/>
          <p:nvPr/>
        </p:nvSpPr>
        <p:spPr>
          <a:xfrm>
            <a:off x="1351219" y="-111100"/>
            <a:ext cx="10840781" cy="188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Госпожа Ирина Владикова 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директор на училище „Св. св. Кирил и Методий“ ни разказа за живота на тяхната общност, за трудностите, през които са преминали в тридесетгодишната история на училището, за ентусиазма на родителите и децата, които искат да учат за България и да надграждат родолюбивата си памет.</a:t>
            </a:r>
            <a:endParaRPr lang="bg-BG" sz="2000" dirty="0"/>
          </a:p>
        </p:txBody>
      </p:sp>
      <p:pic>
        <p:nvPicPr>
          <p:cNvPr id="2" name="Картина 1" descr="Картина, която съдържа дрехи, на закрито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332AAC1-03ED-E490-032C-270C92CEC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81" y="1886994"/>
            <a:ext cx="6319789" cy="473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69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дрехи, на закрито, стена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03CEEB2-7ED4-2CE0-772C-E226C11CE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77" y="148855"/>
            <a:ext cx="4823637" cy="361772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6E57C0A-D85D-F39F-8DF4-4607E5935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818" y="148856"/>
            <a:ext cx="4823636" cy="361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 descr="Картина, която съдържа дрехи, човек, на закрито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844BACA-F86B-454F-CA43-DB6E0401A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23" y="3627900"/>
            <a:ext cx="4572000" cy="318165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C30E8063-D7CE-B576-2F01-2A26B63F3FAF}"/>
              </a:ext>
            </a:extLst>
          </p:cNvPr>
          <p:cNvSpPr/>
          <p:nvPr/>
        </p:nvSpPr>
        <p:spPr>
          <a:xfrm>
            <a:off x="2923954" y="148855"/>
            <a:ext cx="4253023" cy="6804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i="1" dirty="0"/>
              <a:t>Вълнуващи моменти</a:t>
            </a:r>
          </a:p>
        </p:txBody>
      </p:sp>
      <p:pic>
        <p:nvPicPr>
          <p:cNvPr id="4" name="Картина 3" descr="Картина, която съдържа дрехи, човек, жен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C49526D-32A1-EEEE-A29C-BCC292AA2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6" y="3875250"/>
            <a:ext cx="6520667" cy="293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7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B03EE02-DC12-A490-CFF7-62FAFCFE20C3}"/>
              </a:ext>
            </a:extLst>
          </p:cNvPr>
          <p:cNvSpPr txBox="1"/>
          <p:nvPr/>
        </p:nvSpPr>
        <p:spPr>
          <a:xfrm>
            <a:off x="1601085" y="375390"/>
            <a:ext cx="4580861" cy="188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Няколко учители по български език и литература от АУБЕЛ,  проведоха учебни часове с различни класове в училище „Св. св. Кирил и Методий“. </a:t>
            </a:r>
            <a:endParaRPr lang="bg-BG" sz="2000" dirty="0"/>
          </a:p>
        </p:txBody>
      </p:sp>
      <p:pic>
        <p:nvPicPr>
          <p:cNvPr id="5" name="Картина 4" descr="Картина, която съдържа дрехи, стена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1616EB7-D7F6-172A-1A73-AE7A918AE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49" y="2783616"/>
            <a:ext cx="3205716" cy="3946340"/>
          </a:xfrm>
          <a:prstGeom prst="rect">
            <a:avLst/>
          </a:prstGeom>
        </p:spPr>
      </p:pic>
      <p:pic>
        <p:nvPicPr>
          <p:cNvPr id="7" name="Картина 6" descr="Картина, която съдържа на закрито, стена, училище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CF7A4BD-46DB-D57A-3833-11FEEB662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31" y="142084"/>
            <a:ext cx="5816009" cy="4232643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на закрито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13238EB-7617-EF8C-3557-2E58198C6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916" y="3400046"/>
            <a:ext cx="4286940" cy="3215206"/>
          </a:xfrm>
          <a:prstGeom prst="rect">
            <a:avLst/>
          </a:prstGeom>
        </p:spPr>
      </p:pic>
      <p:pic>
        <p:nvPicPr>
          <p:cNvPr id="11" name="Картина 10" descr="Картина, която съдържа на закрито, дрехи, човек, Образова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BA3FD48-10AD-C72E-648E-7276EB39B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856" y="3400046"/>
            <a:ext cx="4132521" cy="32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5E5B105-2C1A-A1ED-7AE3-71F16B25EFC2}"/>
              </a:ext>
            </a:extLst>
          </p:cNvPr>
          <p:cNvSpPr txBox="1"/>
          <p:nvPr/>
        </p:nvSpPr>
        <p:spPr>
          <a:xfrm>
            <a:off x="2371061" y="226696"/>
            <a:ext cx="8984511" cy="142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Невяна Тодорова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учител в 7. СУ „Св. Седмочисленици“ –  София, реализира опитно обучение с учениците от 7. клас с цел разширяване целевата група с ученици от българските училища в чужбина. </a:t>
            </a:r>
            <a:endParaRPr lang="bg-BG" sz="2000" dirty="0"/>
          </a:p>
        </p:txBody>
      </p:sp>
      <p:pic>
        <p:nvPicPr>
          <p:cNvPr id="5" name="Картина 4" descr="Картина, която съдържа дрехи, на закрито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E598DBD-814C-99A7-A849-E6BA9EA9A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341"/>
            <a:ext cx="4094589" cy="3432447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стен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6F32F20-A154-1E9D-5AB2-7B9A3DDCF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589" y="2415459"/>
            <a:ext cx="4094588" cy="3432448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на закрито, човек, Образова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6BE5FA2-3048-A856-7372-44F6FED5A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177" y="1697761"/>
            <a:ext cx="4002822" cy="35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5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6662D65-3BCF-B1FF-6B20-27CAAB86A66D}"/>
              </a:ext>
            </a:extLst>
          </p:cNvPr>
          <p:cNvSpPr txBox="1"/>
          <p:nvPr/>
        </p:nvSpPr>
        <p:spPr>
          <a:xfrm>
            <a:off x="5475766" y="318711"/>
            <a:ext cx="6492949" cy="2806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Мариана Бакърджиева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дистанционен учител в Българско училище „Кирил и Методий“ Париж и учител в Прогресивна гимназия 1 - София, проведе дискусионен урок с деветокласниците по проблеми, свързващи литературни сюжети от предишна културно-историческа епоха с развитието на човека днес.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Картина 4" descr="Картина, която съдържа дрехи, Човешко лице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868CC29-D42E-141A-2FD2-16F3D4E61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5" y="1415341"/>
            <a:ext cx="5241851" cy="3527944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на закрито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44AA4F2-6A6E-4021-4406-A0184DAE4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12" y="3205526"/>
            <a:ext cx="5656521" cy="347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7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F3FA344-73DE-A90E-3CCE-E59BB7AB886A}"/>
              </a:ext>
            </a:extLst>
          </p:cNvPr>
          <p:cNvSpPr txBox="1"/>
          <p:nvPr/>
        </p:nvSpPr>
        <p:spPr>
          <a:xfrm>
            <a:off x="1690576" y="100143"/>
            <a:ext cx="10143459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Госпожа Сълзица </a:t>
            </a:r>
            <a:r>
              <a:rPr lang="bg-BG" sz="2000" b="1" kern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Громан</a:t>
            </a: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 директор на училище „Проф. Иван Шишманов, ни представи своите ученици и колеги, които също  разказаха за успехите в своята работа.</a:t>
            </a:r>
            <a:r>
              <a:rPr lang="bg-BG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Картина 4" descr="Картина, която съдържа стена, текст, на закрито, пурпур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866E46F-6769-FDA6-5BE1-85FCEF53E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1980" y="2547364"/>
            <a:ext cx="5377051" cy="2697287"/>
          </a:xfrm>
          <a:prstGeom prst="rect">
            <a:avLst/>
          </a:prstGeom>
        </p:spPr>
      </p:pic>
      <p:pic>
        <p:nvPicPr>
          <p:cNvPr id="7" name="Картина 6" descr="Картина, която съдържа стена, на закрито, къща, интериорен дизай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AE976CD-1ADB-F6B4-2C3C-AA1523728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7619" y="2090931"/>
            <a:ext cx="5380308" cy="3613411"/>
          </a:xfrm>
          <a:prstGeom prst="rect">
            <a:avLst/>
          </a:prstGeom>
        </p:spPr>
      </p:pic>
      <p:pic>
        <p:nvPicPr>
          <p:cNvPr id="9" name="Картина 8" descr="Картина, която съдържа стена, дрехи, текст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8C2009E-416B-B4C4-F075-00CD1A708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99144" y="2544105"/>
            <a:ext cx="5377052" cy="2697287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на закрито, човек,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8FAEA6-3A16-5D55-24DE-8447B8A0BB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73884" y="2491914"/>
            <a:ext cx="5377049" cy="28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1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034FB3B-9381-B6F4-8189-A4F6619FCE47}"/>
              </a:ext>
            </a:extLst>
          </p:cNvPr>
          <p:cNvSpPr txBox="1"/>
          <p:nvPr/>
        </p:nvSpPr>
        <p:spPr>
          <a:xfrm>
            <a:off x="2760190" y="468795"/>
            <a:ext cx="6606363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bg-BG" sz="18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bg-BG" sz="18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Антония </a:t>
            </a:r>
            <a:r>
              <a:rPr lang="bg-BG" sz="2000" b="1" kern="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Бандармалиева</a:t>
            </a: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 предишен председател на АУБЕЛ, привлече вниманието на малките ученици чрез интересна беседа по житейски въпроси от тяхното ежедневие в любимото училище.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Картина 4" descr="Картина, която съдържа дрехи, стена, Подова настилк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83977E9-B38F-D84D-F37A-BB93FDE39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74203" y="2455998"/>
            <a:ext cx="5624426" cy="2530992"/>
          </a:xfrm>
          <a:prstGeom prst="rect">
            <a:avLst/>
          </a:prstGeom>
        </p:spPr>
      </p:pic>
      <p:pic>
        <p:nvPicPr>
          <p:cNvPr id="7" name="Картина 6" descr="Картина, която съдържа на закрито, бозайник, под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3C3B417-13DC-9DDC-E311-ECA6A30B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9681" y="2332518"/>
            <a:ext cx="5794747" cy="2607636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човек, на закрито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23F7732-6CD5-1283-AD3F-9BC5C7C84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06" y="2892056"/>
            <a:ext cx="6772320" cy="364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74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E065DD7B-6E7E-95E3-5264-AB3C9C55C56F}"/>
              </a:ext>
            </a:extLst>
          </p:cNvPr>
          <p:cNvSpPr txBox="1"/>
          <p:nvPr/>
        </p:nvSpPr>
        <p:spPr>
          <a:xfrm>
            <a:off x="2487725" y="134787"/>
            <a:ext cx="8346852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София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Стойнева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–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учител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БЕЛ в ГПЧЕ „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Симеон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Радев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“ – 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Перник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,</a:t>
            </a:r>
            <a:r>
              <a:rPr lang="bg-BG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разказите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от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своята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първа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книга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„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Нещо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подарък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“.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Картина 8" descr="Картина, която съдържа стена, на закрито, дрехи, текс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B2E7C8C-FC5A-F742-1DF8-1FCE42024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3356" y="1887942"/>
            <a:ext cx="5284381" cy="3963286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текст, стен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6B805F8-6DB3-98B2-1C04-A8213778C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37" y="1923163"/>
            <a:ext cx="6270551" cy="3596466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човек, почерк, джинс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9EDCC0F-8868-7589-F7DE-ECC3A55E2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179" y="1338371"/>
            <a:ext cx="3796821" cy="506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8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D7FCE02-3276-A002-23B5-A0AAD4B0C286}"/>
              </a:ext>
            </a:extLst>
          </p:cNvPr>
          <p:cNvSpPr txBox="1"/>
          <p:nvPr/>
        </p:nvSpPr>
        <p:spPr>
          <a:xfrm>
            <a:off x="822643" y="0"/>
            <a:ext cx="7842892" cy="372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Г</a:t>
            </a:r>
            <a:r>
              <a:rPr lang="bg-BG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осподин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Станислав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Георгиев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и г</a:t>
            </a:r>
            <a:r>
              <a:rPr lang="bg-BG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оспо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жа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Събка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Попова</a:t>
            </a:r>
            <a:r>
              <a:rPr lang="en-US" sz="2000" b="1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–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старши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експерти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БЕЛ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от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столичното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РУО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подариха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колегите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от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двете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неделни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училища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„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Ключ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знанието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“.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Да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напомня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нашите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общи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цели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и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идеали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Отправиха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специални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благодарности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топлото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посрещане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и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нестихващата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обич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към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Родината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ентусиазма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колегията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високия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професионализъм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и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силната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отдаденост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всички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учители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към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мисията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съвременния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просветител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endParaRPr lang="bg-BG" sz="2000" kern="150" dirty="0">
              <a:solidFill>
                <a:srgbClr val="141412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>
              <a:lnSpc>
                <a:spcPct val="150000"/>
              </a:lnSpc>
            </a:pPr>
            <a:endParaRPr lang="bg-BG" sz="2000" dirty="0"/>
          </a:p>
        </p:txBody>
      </p:sp>
      <p:pic>
        <p:nvPicPr>
          <p:cNvPr id="4" name="Картина 3" descr="Картина, която съдържа дрехи, на закрито, мъж, текс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F4C76B1-015B-2DC2-2634-3F9032118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22073" y="1732564"/>
            <a:ext cx="5917696" cy="3622158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човек, стен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8DCC979-73B5-27DF-2722-F355B231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05" y="3233333"/>
            <a:ext cx="5977269" cy="362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1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0">
        <p159:morph option="byObject"/>
      </p:transition>
    </mc:Choice>
    <mc:Fallback xmlns="">
      <p:transition spd="slow" advTm="20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FA80F50-6FB8-0B8A-75FA-D733FDF508B0}"/>
              </a:ext>
            </a:extLst>
          </p:cNvPr>
          <p:cNvSpPr txBox="1"/>
          <p:nvPr/>
        </p:nvSpPr>
        <p:spPr>
          <a:xfrm>
            <a:off x="5855881" y="464933"/>
            <a:ext cx="6463710" cy="142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За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обогатяване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библиотеката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в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двете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училища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 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подарихме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книги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наши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възрожденски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творци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ка</a:t>
            </a:r>
            <a:r>
              <a:rPr lang="bg-BG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кто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и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на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съвременни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автори</a:t>
            </a:r>
            <a:r>
              <a:rPr lang="en-US" sz="2000" kern="15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endParaRPr lang="bg-BG" sz="2000" dirty="0"/>
          </a:p>
        </p:txBody>
      </p:sp>
      <p:pic>
        <p:nvPicPr>
          <p:cNvPr id="11" name="Картина 10" descr="Картина, която съдържа дрехи, стена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2066107-0E48-C316-8DE5-28707C668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290" y="2420168"/>
            <a:ext cx="5829127" cy="3278884"/>
          </a:xfrm>
          <a:prstGeom prst="rect">
            <a:avLst/>
          </a:prstGeom>
        </p:spPr>
      </p:pic>
      <p:pic>
        <p:nvPicPr>
          <p:cNvPr id="13" name="Картина 12" descr="Картина, която съдържа дрехи, на закрито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6702E9-E085-3AEF-560C-5EF9B2D6A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93" y="603157"/>
            <a:ext cx="4352087" cy="580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2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747AFC3-BC62-6911-A4AB-308E02CA4EC8}"/>
              </a:ext>
            </a:extLst>
          </p:cNvPr>
          <p:cNvSpPr txBox="1"/>
          <p:nvPr/>
        </p:nvSpPr>
        <p:spPr>
          <a:xfrm>
            <a:off x="871507" y="1176252"/>
            <a:ext cx="4795544" cy="465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Специален гост и наш помощник при реализирането на всички срещи с колегите от двете български неделни училища  беше </a:t>
            </a:r>
            <a:r>
              <a:rPr lang="bg-BG" sz="2000" b="1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г-жа Красимира Краус, </a:t>
            </a: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която е била дългогодишен учител по български език и литература и експерт, за това и до днес се вълнува от богатите преживявания, с които ни среща нашия професионален път.</a:t>
            </a:r>
          </a:p>
          <a:p>
            <a:pPr fontAlgn="auto"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   /Дамата в червено/</a:t>
            </a:r>
            <a:endParaRPr lang="bg-BG" sz="20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Картина 8" descr="Картина, която съдържа дрехи, човек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B6A2379-9D93-39EE-8D46-34E011628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51" y="1176252"/>
            <a:ext cx="5746863" cy="431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6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прозорец, на открито, сграда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89FEF8B-B804-5EA1-7526-7342A2929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8" y="0"/>
            <a:ext cx="4005942" cy="3004457"/>
          </a:xfrm>
          <a:prstGeom prst="rect">
            <a:avLst/>
          </a:prstGeom>
        </p:spPr>
      </p:pic>
      <p:pic>
        <p:nvPicPr>
          <p:cNvPr id="5" name="Картина 4" descr="Картина, която съдържа човек, зала, дрех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CCB2C3-264D-3C28-C9FD-4D327166A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278" y="-32658"/>
            <a:ext cx="4299858" cy="3069771"/>
          </a:xfrm>
          <a:prstGeom prst="rect">
            <a:avLst/>
          </a:prstGeom>
        </p:spPr>
      </p:pic>
      <p:pic>
        <p:nvPicPr>
          <p:cNvPr id="13" name="Картина 12" descr="Картина, която съдържа стена, на закрито, рамка за картина, часовни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19B2BC7-2B0A-1BF5-5EC0-1683BA89B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8" y="2848429"/>
            <a:ext cx="3295649" cy="4009571"/>
          </a:xfrm>
          <a:prstGeom prst="rect">
            <a:avLst/>
          </a:prstGeom>
        </p:spPr>
      </p:pic>
      <p:pic>
        <p:nvPicPr>
          <p:cNvPr id="15" name="Картина 14" descr="Картина, която съдържа текст, шкаф, на закрито, Хартиен продук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63F4CB4-4C6A-22B0-AFCA-0883B9F83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61581" y="3623582"/>
            <a:ext cx="3853543" cy="2615293"/>
          </a:xfrm>
          <a:prstGeom prst="rect">
            <a:avLst/>
          </a:prstGeom>
        </p:spPr>
      </p:pic>
      <p:pic>
        <p:nvPicPr>
          <p:cNvPr id="17" name="Картина 16" descr="Картина, която съдържа Детско изкуство, текст, изкуство, карти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C9E643C-0CE1-1D75-569E-E2671B357B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2945" y="3476624"/>
            <a:ext cx="3864430" cy="2898322"/>
          </a:xfrm>
          <a:prstGeom prst="rect">
            <a:avLst/>
          </a:prstGeom>
        </p:spPr>
      </p:pic>
      <p:pic>
        <p:nvPicPr>
          <p:cNvPr id="21" name="Картина 20" descr="Картина, която съдържа стена, на закрито, колекция, приспособление">
            <a:extLst>
              <a:ext uri="{FF2B5EF4-FFF2-40B4-BE49-F238E27FC236}">
                <a16:creationId xmlns:a16="http://schemas.microsoft.com/office/drawing/2014/main" id="{409C20D2-5198-8438-5F89-1FF9F72FA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54169" y="-344262"/>
            <a:ext cx="2971800" cy="3703866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162529D2-72B0-4224-BBBA-C04461F88950}"/>
              </a:ext>
            </a:extLst>
          </p:cNvPr>
          <p:cNvSpPr/>
          <p:nvPr/>
        </p:nvSpPr>
        <p:spPr>
          <a:xfrm>
            <a:off x="4259033" y="21770"/>
            <a:ext cx="4229103" cy="598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 от двете училища</a:t>
            </a:r>
          </a:p>
        </p:txBody>
      </p:sp>
      <p:pic>
        <p:nvPicPr>
          <p:cNvPr id="23" name="Картина 22" descr="Картина, която съдържа изкуство, Детско изкуство, на закрито,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FF400EC-6A59-4EEE-04BE-47FAEB828E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87843" y="3224972"/>
            <a:ext cx="3980698" cy="322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52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а закрито, дрехи, стен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8E06A0F-F4E4-D47A-8B44-E5704DBD1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10318" y="1081767"/>
            <a:ext cx="6858001" cy="4694466"/>
          </a:xfrm>
          <a:prstGeom prst="rect">
            <a:avLst/>
          </a:prstGeom>
        </p:spPr>
      </p:pic>
      <p:pic>
        <p:nvPicPr>
          <p:cNvPr id="5" name="Картина 4" descr="Картина, която съдържа на закрито, стена, къща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7E0D534-EA46-E4F5-4FED-B61DA7656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2313" y="1208315"/>
            <a:ext cx="6858001" cy="4441371"/>
          </a:xfrm>
          <a:prstGeom prst="rect">
            <a:avLst/>
          </a:prstGeom>
        </p:spPr>
      </p:pic>
      <p:pic>
        <p:nvPicPr>
          <p:cNvPr id="7" name="Картина 6" descr="Картина, която съдържа на закрито, стена, къща, ста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66FC62F-2D54-61FD-CB5A-922D4A542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22789" y="1830161"/>
            <a:ext cx="6858000" cy="319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6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дрехи, Човешко лице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3F13160-972E-EA2A-5D38-E44B9DAE6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289524" cy="3080657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на закрито, стена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70D696E-31B0-5376-2E2C-5E699DB81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3080656"/>
            <a:ext cx="4049485" cy="3722913"/>
          </a:xfrm>
          <a:prstGeom prst="rect">
            <a:avLst/>
          </a:prstGeom>
        </p:spPr>
      </p:pic>
      <p:pic>
        <p:nvPicPr>
          <p:cNvPr id="9" name="Картина 8" descr="Картина, която съдържа на закрито, дрехи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02DBF88-F95C-ED37-6B12-FA1285EBD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8" y="3077331"/>
            <a:ext cx="3985078" cy="3722913"/>
          </a:xfrm>
          <a:prstGeom prst="rect">
            <a:avLst/>
          </a:prstGeom>
        </p:spPr>
      </p:pic>
      <p:pic>
        <p:nvPicPr>
          <p:cNvPr id="13" name="Картина 12" descr="Картина, която съдържа на закрито, стена, обзавеждане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7ACA297-F308-D079-8216-68A3403B6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516" y="3073197"/>
            <a:ext cx="4049485" cy="3784804"/>
          </a:xfrm>
          <a:prstGeom prst="rect">
            <a:avLst/>
          </a:prstGeom>
        </p:spPr>
      </p:pic>
      <p:pic>
        <p:nvPicPr>
          <p:cNvPr id="15" name="Картина 14" descr="Картина, която съдържа дрехи, човек, жен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17D6286-8195-CCC0-D12A-820902901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24" y="-1"/>
            <a:ext cx="5902476" cy="30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06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52D7F2EF-48C2-EF6F-DC22-A1DA8CF77352}"/>
              </a:ext>
            </a:extLst>
          </p:cNvPr>
          <p:cNvSpPr txBox="1"/>
          <p:nvPr/>
        </p:nvSpPr>
        <p:spPr>
          <a:xfrm>
            <a:off x="1449571" y="0"/>
            <a:ext cx="10607749" cy="2806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buNone/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приветствени думи на благодарност за топлото гостоприемство, за споделените идеи и с надеждата за нови ползотворни срещи, завърши нашето вълнуващо преживяване сред наши сънародници в българските училища зад граница.</a:t>
            </a:r>
            <a:endParaRPr lang="bg-BG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algn="just" fontAlgn="auto">
              <a:lnSpc>
                <a:spcPct val="150000"/>
              </a:lnSpc>
            </a:pPr>
            <a:r>
              <a:rPr lang="bg-BG" sz="2000" kern="0" dirty="0">
                <a:solidFill>
                  <a:srgbClr val="1414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Всички се завърнахме не само удовлетворени от нашите срещи с колегите от българските неделни училища във Виена, но и жадни за нови сътрудничества с българските училища за роден език по света.</a:t>
            </a:r>
            <a:endParaRPr lang="bg-BG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Картина 6" descr="Картина, която съдържа дрехи, човек, мъж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34CF2C2-9F20-4B90-A58D-A3D5F8FE3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327" y="2497386"/>
            <a:ext cx="5596438" cy="419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1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20A6AA9-47A4-416F-59D8-423CA8708C28}"/>
              </a:ext>
            </a:extLst>
          </p:cNvPr>
          <p:cNvSpPr txBox="1"/>
          <p:nvPr/>
        </p:nvSpPr>
        <p:spPr>
          <a:xfrm>
            <a:off x="5894866" y="5161187"/>
            <a:ext cx="6297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 презентацията: </a:t>
            </a:r>
          </a:p>
          <a:p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Ивелина Иванова – председател на УС на АУБЕЛ </a:t>
            </a:r>
          </a:p>
          <a:p>
            <a:r>
              <a:rPr lang="bg-BG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старши учител по БЕЛ в ОУ „Васил Левски“, гр. Правец</a:t>
            </a:r>
          </a:p>
          <a:p>
            <a:pPr algn="r"/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12.04.2025г.</a:t>
            </a:r>
            <a:r>
              <a:rPr lang="bg-BG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8A2CD51-D855-63F5-7688-F4AE7960BF58}"/>
              </a:ext>
            </a:extLst>
          </p:cNvPr>
          <p:cNvSpPr txBox="1"/>
          <p:nvPr/>
        </p:nvSpPr>
        <p:spPr>
          <a:xfrm>
            <a:off x="1548810" y="468682"/>
            <a:ext cx="1064319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bg-BG" sz="2400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си пожелаем здраве и нови творчески успехи!</a:t>
            </a:r>
          </a:p>
          <a:p>
            <a:endParaRPr lang="bg-BG" sz="2400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i="1" kern="0" dirty="0">
                <a:solidFill>
                  <a:srgbClr val="1414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БЛАГОДАРЯ ВИ, КОЛЕГИ!</a:t>
            </a:r>
          </a:p>
          <a:p>
            <a:endParaRPr lang="bg-BG" sz="2400" i="1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kern="0" dirty="0">
              <a:solidFill>
                <a:srgbClr val="1414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1034" name="Picture 10" descr="Казанлък – долината на розите – България в четири сезона">
            <a:extLst>
              <a:ext uri="{FF2B5EF4-FFF2-40B4-BE49-F238E27FC236}">
                <a16:creationId xmlns:a16="http://schemas.microsoft.com/office/drawing/2014/main" id="{04544D59-D7E1-F40A-3D0A-7828DD8C3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418" y="2179339"/>
            <a:ext cx="4474029" cy="235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77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7000">
        <p159:morph option="byObject"/>
      </p:transition>
    </mc:Choice>
    <mc:Fallback>
      <p:transition spd="slow" advClick="0" advTm="27000">
        <p:fade/>
      </p:transition>
    </mc:Fallback>
  </mc:AlternateContent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951</TotalTime>
  <Words>1483</Words>
  <Application>Microsoft Office PowerPoint</Application>
  <PresentationFormat>Широк екран</PresentationFormat>
  <Paragraphs>111</Paragraphs>
  <Slides>37</Slides>
  <Notes>2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37</vt:i4>
      </vt:variant>
    </vt:vector>
  </HeadingPairs>
  <TitlesOfParts>
    <vt:vector size="45" baseType="lpstr">
      <vt:lpstr>Aptos</vt:lpstr>
      <vt:lpstr>Arial</vt:lpstr>
      <vt:lpstr>Century Gothic</vt:lpstr>
      <vt:lpstr>Liberation Serif</vt:lpstr>
      <vt:lpstr>Source Sans Pro</vt:lpstr>
      <vt:lpstr>Times New Roman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Ивелина Ц. Иванова</dc:creator>
  <cp:lastModifiedBy>Ивелина Ц. Иванова</cp:lastModifiedBy>
  <cp:revision>55</cp:revision>
  <dcterms:created xsi:type="dcterms:W3CDTF">2025-04-02T13:17:21Z</dcterms:created>
  <dcterms:modified xsi:type="dcterms:W3CDTF">2025-04-17T14:15:39Z</dcterms:modified>
</cp:coreProperties>
</file>