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3" r:id="rId3"/>
    <p:sldId id="257" r:id="rId4"/>
    <p:sldId id="284" r:id="rId5"/>
    <p:sldId id="278" r:id="rId6"/>
    <p:sldId id="259" r:id="rId7"/>
    <p:sldId id="279" r:id="rId8"/>
    <p:sldId id="280" r:id="rId9"/>
    <p:sldId id="258" r:id="rId10"/>
    <p:sldId id="260" r:id="rId11"/>
    <p:sldId id="281" r:id="rId12"/>
    <p:sldId id="282" r:id="rId13"/>
    <p:sldId id="266" r:id="rId14"/>
    <p:sldId id="267" r:id="rId15"/>
    <p:sldId id="269" r:id="rId16"/>
    <p:sldId id="265" r:id="rId17"/>
    <p:sldId id="271" r:id="rId18"/>
    <p:sldId id="273" r:id="rId19"/>
    <p:sldId id="274" r:id="rId20"/>
    <p:sldId id="285" r:id="rId21"/>
    <p:sldId id="286" r:id="rId22"/>
  </p:sldIdLst>
  <p:sldSz cx="12192000" cy="6858000"/>
  <p:notesSz cx="6797675" cy="9926638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8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5356" autoAdjust="0"/>
  </p:normalViewPr>
  <p:slideViewPr>
    <p:cSldViewPr snapToGrid="0">
      <p:cViewPr varScale="1">
        <p:scale>
          <a:sx n="66" d="100"/>
          <a:sy n="66" d="100"/>
        </p:scale>
        <p:origin x="-7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B3E064-EACA-497C-9671-6BCBCE91F263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6B36E82-A40D-41FF-A16E-DAA550096F90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831354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A229BA-A209-4779-92EB-E92DFC2F118D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noProof="0" dirty="0"/>
              <a:t>Щракнете, за да редактирате стилове на текст в образеца</a:t>
            </a:r>
          </a:p>
          <a:p>
            <a:pPr lvl="1"/>
            <a:r>
              <a:rPr lang="bg-BG" noProof="0" dirty="0"/>
              <a:t>Второ ниво</a:t>
            </a:r>
          </a:p>
          <a:p>
            <a:pPr lvl="2"/>
            <a:r>
              <a:rPr lang="bg-BG" noProof="0" dirty="0"/>
              <a:t>Трето ниво</a:t>
            </a:r>
          </a:p>
          <a:p>
            <a:pPr lvl="3"/>
            <a:r>
              <a:rPr lang="bg-BG" noProof="0" dirty="0"/>
              <a:t>Четвърто ниво</a:t>
            </a:r>
          </a:p>
          <a:p>
            <a:pPr lvl="4"/>
            <a:r>
              <a:rPr lang="bg-BG" noProof="0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222FCC-D46F-4C64-BCCB-D37162FA137B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442806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bg-BG" b="1" smtClean="0">
                <a:cs typeface="Arial" charset="0"/>
              </a:rPr>
              <a:t>ЗАБЕЛЕЖКА: </a:t>
            </a:r>
            <a:r>
              <a:rPr lang="bg-BG" smtClean="0">
                <a:cs typeface="Arial" charset="0"/>
              </a:rPr>
              <a:t>Искате различно изображение на този слайд? Изберете картината и я изтрийте. Сега щракнете върху иконата "Картини" в контейнера, за да вмъкнете собствено изображение.</a:t>
            </a:r>
          </a:p>
        </p:txBody>
      </p:sp>
      <p:sp>
        <p:nvSpPr>
          <p:cNvPr id="17411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E50B56-CD17-4301-98EB-C9FCA4946348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98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1507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8D7D1-853C-4C76-81AD-3E8BDC72017B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784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4579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CEFEC5-0746-4480-A6E8-FD083FF6B96B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30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8675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5CCF0C-AE34-49C9-9CA6-3CBD0397AFAD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709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0723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DFA8CB-93F8-4281-9DFE-C67F96596FE2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13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4819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B68881-A5EE-4347-A5D5-F451D4EE3073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794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6867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1C43F8-F058-4635-9E17-F55741366957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89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38915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66AB58-845E-43B5-932E-BD9BF041C12F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737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0963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D98995-769F-4ED7-863C-FDD5CCFA3C32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79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3011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3CA12D-6AB2-4A46-8CA6-388B5491A2E9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443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5059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EB197B-C574-412F-A922-4C2171E7C3F5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408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7107" name="Контейнер за номер на слайд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0F25DC-9BE1-4243-9A97-7D6FA8EBB802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6"/>
          <p:cNvSpPr/>
          <p:nvPr/>
        </p:nvSpPr>
        <p:spPr>
          <a:xfrm>
            <a:off x="0" y="577850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dirty="0"/>
          </a:p>
        </p:txBody>
      </p:sp>
      <p:sp>
        <p:nvSpPr>
          <p:cNvPr id="5" name="Правоъгълник 7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6" name="Картина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/>
              <a:t>Щракнете, за да редактирате стила на подзаглавието в образеца</a:t>
            </a:r>
          </a:p>
        </p:txBody>
      </p:sp>
      <p:sp>
        <p:nvSpPr>
          <p:cNvPr id="7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3C975-50E9-4867-AA73-F00391E9E3EE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8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5CFC2-1A26-44CE-ADF1-79641B08A17D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8EF35-7393-4BEC-8011-F618D42A616D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0BD7D-4DFF-476B-A183-0AA66027D067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ен слайд с карти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а 12"/>
          <p:cNvGrpSpPr>
            <a:grpSpLocks/>
          </p:cNvGrpSpPr>
          <p:nvPr/>
        </p:nvGrpSpPr>
        <p:grpSpPr bwMode="auto">
          <a:xfrm rot="10800000">
            <a:off x="0" y="5645150"/>
            <a:ext cx="12192000" cy="63500"/>
            <a:chOff x="507492" y="1501519"/>
            <a:chExt cx="8129016" cy="63125"/>
          </a:xfrm>
        </p:grpSpPr>
        <p:cxnSp>
          <p:nvCxnSpPr>
            <p:cNvPr id="6" name="Право съединение 16"/>
            <p:cNvCxnSpPr/>
            <p:nvPr/>
          </p:nvCxnSpPr>
          <p:spPr>
            <a:xfrm>
              <a:off x="510667" y="1564644"/>
              <a:ext cx="8129017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аво съединение 17"/>
            <p:cNvCxnSpPr/>
            <p:nvPr/>
          </p:nvCxnSpPr>
          <p:spPr>
            <a:xfrm>
              <a:off x="510667" y="1501519"/>
              <a:ext cx="8129017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а 13"/>
          <p:cNvGrpSpPr>
            <a:grpSpLocks/>
          </p:cNvGrpSpPr>
          <p:nvPr/>
        </p:nvGrpSpPr>
        <p:grpSpPr bwMode="auto">
          <a:xfrm>
            <a:off x="0" y="1143000"/>
            <a:ext cx="12192000" cy="63500"/>
            <a:chOff x="507492" y="1501519"/>
            <a:chExt cx="8129016" cy="63125"/>
          </a:xfrm>
        </p:grpSpPr>
        <p:cxnSp>
          <p:nvCxnSpPr>
            <p:cNvPr id="9" name="Право съединение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авоъгълник 6"/>
          <p:cNvSpPr/>
          <p:nvPr/>
        </p:nvSpPr>
        <p:spPr>
          <a:xfrm>
            <a:off x="0" y="577850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dirty="0"/>
          </a:p>
        </p:txBody>
      </p:sp>
      <p:sp>
        <p:nvSpPr>
          <p:cNvPr id="13" name="Правоъгълник 7"/>
          <p:cNvSpPr/>
          <p:nvPr/>
        </p:nvSpPr>
        <p:spPr>
          <a:xfrm>
            <a:off x="0" y="0"/>
            <a:ext cx="12192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14" name="Картина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lnSpc>
                <a:spcPct val="80000"/>
              </a:lnSpc>
              <a:defRPr sz="4400" cap="all" baseline="0"/>
            </a:lvl1pPr>
          </a:lstStyle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11" name="Контейнер за картина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pPr lvl="0"/>
            <a:endParaRPr lang="bg-BG" noProof="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/>
              <a:t>Щракнете, за да редактирате стила на подзаглавието в образеца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а 7"/>
          <p:cNvGrpSpPr>
            <a:grpSpLocks/>
          </p:cNvGrpSpPr>
          <p:nvPr/>
        </p:nvGrpSpPr>
        <p:grpSpPr bwMode="auto">
          <a:xfrm>
            <a:off x="0" y="2514600"/>
            <a:ext cx="12192000" cy="3194050"/>
            <a:chOff x="647402" y="2514600"/>
            <a:chExt cx="10838688" cy="3194035"/>
          </a:xfrm>
        </p:grpSpPr>
        <p:grpSp>
          <p:nvGrpSpPr>
            <p:cNvPr id="5" name="Група 8"/>
            <p:cNvGrpSpPr>
              <a:grpSpLocks/>
            </p:cNvGrpSpPr>
            <p:nvPr/>
          </p:nvGrpSpPr>
          <p:grpSpPr bwMode="auto">
            <a:xfrm>
              <a:off x="647402" y="2514600"/>
              <a:ext cx="10838688" cy="63500"/>
              <a:chOff x="507492" y="1501519"/>
              <a:chExt cx="8129016" cy="63500"/>
            </a:xfrm>
          </p:grpSpPr>
          <p:cxnSp>
            <p:nvCxnSpPr>
              <p:cNvPr id="10" name="Право съединение 13"/>
              <p:cNvCxnSpPr/>
              <p:nvPr/>
            </p:nvCxnSpPr>
            <p:spPr>
              <a:xfrm>
                <a:off x="507492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аво съединение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Правоъгълник 9"/>
            <p:cNvSpPr/>
            <p:nvPr/>
          </p:nvSpPr>
          <p:spPr>
            <a:xfrm>
              <a:off x="647402" y="2641599"/>
              <a:ext cx="10838688" cy="29400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dirty="0"/>
            </a:p>
          </p:txBody>
        </p:sp>
        <p:grpSp>
          <p:nvGrpSpPr>
            <p:cNvPr id="7" name="Група 10"/>
            <p:cNvGrpSpPr>
              <a:grpSpLocks/>
            </p:cNvGrpSpPr>
            <p:nvPr/>
          </p:nvGrpSpPr>
          <p:grpSpPr bwMode="auto">
            <a:xfrm rot="10800000">
              <a:off x="643167" y="5645135"/>
              <a:ext cx="10838689" cy="63500"/>
              <a:chOff x="510667" y="1501519"/>
              <a:chExt cx="8129017" cy="63500"/>
            </a:xfrm>
          </p:grpSpPr>
          <p:cxnSp>
            <p:nvCxnSpPr>
              <p:cNvPr id="8" name="Право съединение 11"/>
              <p:cNvCxnSpPr/>
              <p:nvPr/>
            </p:nvCxnSpPr>
            <p:spPr>
              <a:xfrm>
                <a:off x="510667" y="1565019"/>
                <a:ext cx="8129017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аво съединение 12"/>
              <p:cNvCxnSpPr/>
              <p:nvPr/>
            </p:nvCxnSpPr>
            <p:spPr>
              <a:xfrm>
                <a:off x="510667" y="1501519"/>
                <a:ext cx="8129017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Картина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</p:txBody>
      </p:sp>
      <p:sp>
        <p:nvSpPr>
          <p:cNvPr id="13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24549-01AF-43BB-9932-C76B43019706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14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5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44751-A450-4B6B-BB46-A449ACD5466C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A5990-6470-4148-AF71-2354126274CC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6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83C8A-1357-4F99-963F-25AECADDA316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7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7CF49-DC62-45F4-8535-25876545576F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8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96DAA-B841-4E77-90A9-6DFD736111DC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EA289-046C-4265-891C-BF1AB6F2D088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4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0B325-9F1C-497F-8EE1-819913E9FECF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3C7A8-F084-4DAC-9275-D27CD356200B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BD2A9-89F3-49CA-B62F-352FB629EFD7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3200"/>
            </a:lvl1pPr>
          </a:lstStyle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DCD55-1768-4F55-83A5-E0F1AB36687C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6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13580-0A68-4CEA-9A7C-CB6E9F44DF2C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3200"/>
            </a:lvl1pPr>
          </a:lstStyle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FC8F8-5463-46CA-92DB-0C5C3C47C0F8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6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E5E90-C69B-440A-B6AA-E29CEA0D0906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ABDE3-892E-4298-B806-CAE9D812E376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B834C-5188-4803-9805-59BD0B916205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а 6"/>
          <p:cNvGrpSpPr>
            <a:grpSpLocks/>
          </p:cNvGrpSpPr>
          <p:nvPr/>
        </p:nvGrpSpPr>
        <p:grpSpPr bwMode="auto">
          <a:xfrm rot="5400000">
            <a:off x="6513513" y="3228975"/>
            <a:ext cx="5634038" cy="84137"/>
            <a:chOff x="1073150" y="1219201"/>
            <a:chExt cx="10058400" cy="63125"/>
          </a:xfrm>
        </p:grpSpPr>
        <p:cxnSp>
          <p:nvCxnSpPr>
            <p:cNvPr id="5" name="Право съединение 7"/>
            <p:cNvCxnSpPr/>
            <p:nvPr/>
          </p:nvCxnSpPr>
          <p:spPr>
            <a:xfrm rot="10800000">
              <a:off x="1073151" y="1215628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аво съединение 8"/>
            <p:cNvCxnSpPr/>
            <p:nvPr/>
          </p:nvCxnSpPr>
          <p:spPr>
            <a:xfrm rot="10800000">
              <a:off x="1073151" y="1278754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r>
              <a:rPr lang="bg-BG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7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AEDE3-7C72-4C72-8FF2-D7076E7AC221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8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DB2DD-F6E5-402E-96DC-08C6D6CA502D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Контейнер за заглавие 1"/>
          <p:cNvSpPr>
            <a:spLocks noGrp="1"/>
          </p:cNvSpPr>
          <p:nvPr>
            <p:ph type="title"/>
          </p:nvPr>
        </p:nvSpPr>
        <p:spPr bwMode="auto">
          <a:xfrm>
            <a:off x="1104900" y="76200"/>
            <a:ext cx="9980613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 dirty="0"/>
              <a:t>Щракнете, за да редактирате стилове на текст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  <a:p>
            <a:pPr lvl="5"/>
            <a:r>
              <a:rPr lang="bg-BG" dirty="0"/>
              <a:t>Шесто ниво</a:t>
            </a:r>
          </a:p>
          <a:p>
            <a:pPr lvl="6"/>
            <a:r>
              <a:rPr lang="bg-BG" dirty="0"/>
              <a:t>Седмо ниво</a:t>
            </a:r>
          </a:p>
          <a:p>
            <a:pPr lvl="7"/>
            <a:r>
              <a:rPr lang="bg-BG" dirty="0"/>
              <a:t>Осмо ниво</a:t>
            </a:r>
          </a:p>
          <a:p>
            <a:pPr lvl="8"/>
            <a:r>
              <a:rPr lang="bg-BG" dirty="0"/>
              <a:t>Девето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1104900" y="6356350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A04F4F-6C4F-4C0B-86E6-5DD4D06EC385}" type="datetime1">
              <a:rPr lang="bg-BG"/>
              <a:pPr>
                <a:defRPr/>
              </a:pPr>
              <a:t>11.10.2018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2933700" y="6356350"/>
            <a:ext cx="6324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9256713" y="6356350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710B05-C5FC-42EC-86F0-0EC40BDE1B87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  <p:grpSp>
        <p:nvGrpSpPr>
          <p:cNvPr id="1031" name="Група 14"/>
          <p:cNvGrpSpPr>
            <a:grpSpLocks/>
          </p:cNvGrpSpPr>
          <p:nvPr/>
        </p:nvGrpSpPr>
        <p:grpSpPr bwMode="auto">
          <a:xfrm>
            <a:off x="1103313" y="1219200"/>
            <a:ext cx="9985375" cy="84138"/>
            <a:chOff x="1073150" y="1219201"/>
            <a:chExt cx="10058400" cy="63125"/>
          </a:xfrm>
        </p:grpSpPr>
        <p:cxnSp>
          <p:nvCxnSpPr>
            <p:cNvPr id="13" name="Право съединение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аво съединение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62" r:id="rId3"/>
    <p:sldLayoutId id="2147483663" r:id="rId4"/>
    <p:sldLayoutId id="2147483659" r:id="rId5"/>
    <p:sldLayoutId id="2147483658" r:id="rId6"/>
    <p:sldLayoutId id="2147483657" r:id="rId7"/>
    <p:sldLayoutId id="2147483664" r:id="rId8"/>
    <p:sldLayoutId id="2147483656" r:id="rId9"/>
    <p:sldLayoutId id="2147483655" r:id="rId10"/>
    <p:sldLayoutId id="2147483654" r:id="rId11"/>
    <p:sldLayoutId id="2147483665" r:id="rId12"/>
  </p:sldLayoutIdLst>
  <p:transition spd="med">
    <p:fade/>
  </p:transition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lantagenet Cherokee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lika.blog.bg/photos/99044/original/aleko11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ctrTitle"/>
          </p:nvPr>
        </p:nvSpPr>
        <p:spPr>
          <a:xfrm>
            <a:off x="442913" y="2457450"/>
            <a:ext cx="6396037" cy="22050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„И гръмна песента…“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„Бай Ганьо е вече цял европеец“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картина 3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>
            <a:fillRect/>
          </a:stretch>
        </p:blipFill>
        <p:spPr>
          <a:xfrm>
            <a:off x="8329613" y="1878013"/>
            <a:ext cx="2794000" cy="260667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204913" y="1462088"/>
            <a:ext cx="10025062" cy="4252912"/>
          </a:xfrm>
        </p:spPr>
        <p:txBody>
          <a:bodyPr/>
          <a:lstStyle/>
          <a:p>
            <a:pPr algn="just" eaLnBrk="1" hangingPunct="1"/>
            <a:r>
              <a:rPr lang="bg-BG" sz="3600" i="1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	“Алеко води към природата, правдата и демокрацията в заветите на просвещението и Възраждането ни, Бай Ганьо – към банките и… властта</a:t>
            </a:r>
            <a:r>
              <a:rPr lang="bg-BG" sz="36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.”</a:t>
            </a:r>
            <a:br>
              <a:rPr lang="bg-BG" sz="36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						Иван Мешеков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лавие 12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13" cy="1457325"/>
          </a:xfrm>
        </p:spPr>
        <p:txBody>
          <a:bodyPr/>
          <a:lstStyle/>
          <a:p>
            <a:pPr algn="ctr" eaLnBrk="1" hangingPunct="1"/>
            <a:r>
              <a:rPr lang="bg-BG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„Чикагското изложение“ и „Бай Ганьо пътува“ </a:t>
            </a:r>
            <a:br>
              <a:rPr lang="bg-BG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„Вземете опакото на бай </a:t>
            </a:r>
            <a:r>
              <a:rPr lang="bg-BG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Ганя</a:t>
            </a:r>
            <a:r>
              <a:rPr lang="bg-BG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ще имате </a:t>
            </a:r>
            <a:r>
              <a:rPr lang="bg-BG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Алека</a:t>
            </a:r>
            <a:r>
              <a:rPr lang="bg-BG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.” Иван Шишманов</a:t>
            </a:r>
          </a:p>
        </p:txBody>
      </p:sp>
      <p:pic>
        <p:nvPicPr>
          <p:cNvPr id="20482" name="Content Placeholder 3" descr="image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206500" y="1747838"/>
            <a:ext cx="2381250" cy="3457575"/>
          </a:xfrm>
        </p:spPr>
      </p:pic>
      <p:pic>
        <p:nvPicPr>
          <p:cNvPr id="20483" name="Picture 4" descr="ÐÐ¸Ð´ Ð¾Ñ Ð¦ÐµÐ½ÑÑÐ°Ð»Ð½Ð°ÑÐ° ÑÐ°ÑÑ Ð½Ð° Ð§Ð¸ÐºÐ°Ð³ÑÐºÐ¾ÑÐ¾ ÐÐ¾Ð»ÑÐ¼Ð±Ð¾Ð²Ð¾ ÐÐ·Ð»Ð¾Ð¶ÐµÐ½Ð¸Ðµ, 1893 Ð³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5900" y="2243138"/>
            <a:ext cx="3171825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ÐÑÐ»Ð³Ð°ÑÑÐºÐ° ÐºÐ°ÑÐ¸ÐºÐ°ÑÑÑÐ° â ÐºÐ»Ð°ÑÐ¸ÑÐ¸ Ð¸ ÑÑÐ²ÑÐµÐ¼ÐµÐ½Ð½Ð¸ÑÐ¸. 20.-21.Ð²ÐµÐº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43788" y="1916113"/>
            <a:ext cx="36385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Предварителни задачи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към учениците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/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 прочетат избрани пътеписи от Възраждането, за да направят съпоставка с Алековия пътепис.</a:t>
            </a:r>
          </a:p>
          <a:p>
            <a:pPr eaLnBrk="1" hangingPunct="1"/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 прочетат съвременен пътепис и да направят сравнение с „До Чикаго и назад“.</a:t>
            </a:r>
          </a:p>
          <a:p>
            <a:pPr eaLnBrk="1" hangingPunct="1"/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 потърсят информация и фотографии от </a:t>
            </a:r>
            <a:r>
              <a:rPr lang="bg-BG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Колумбовото</a:t>
            </a: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изложение, за да си създадат по-цялостна картина </a:t>
            </a:r>
            <a:r>
              <a:rPr lang="bg-BG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 това събитие от края на </a:t>
            </a:r>
            <a:r>
              <a:rPr lang="en-US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век. </a:t>
            </a:r>
          </a:p>
          <a:p>
            <a:pPr eaLnBrk="1" hangingPunct="1"/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 съберат и да разкажат вицове за Бай Ганьо, като се опитат да обосноват устно появата на този тип анекдотична култура след книгата на Алеко.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104900" y="114300"/>
            <a:ext cx="9748838" cy="1096963"/>
          </a:xfrm>
        </p:spPr>
        <p:txBody>
          <a:bodyPr/>
          <a:lstStyle/>
          <a:p>
            <a:pPr algn="ctr" eaLnBrk="1" hangingPunct="1"/>
            <a:r>
              <a:rPr lang="bg-BG" sz="3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Рамка на представянето</a:t>
            </a:r>
          </a:p>
        </p:txBody>
      </p:sp>
      <p:sp>
        <p:nvSpPr>
          <p:cNvPr id="22530" name="Content Placeholder 5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Новите текстове и тяхното място в учебната програма по литература за 7. клас.</a:t>
            </a:r>
          </a:p>
          <a:p>
            <a:pPr eaLnBrk="1" hangingPunct="1">
              <a:buFont typeface="Arial" charset="0"/>
              <a:buChar char="•"/>
            </a:pPr>
            <a:endParaRPr lang="en-US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Светът на творбите – литературоведските залози</a:t>
            </a:r>
            <a:r>
              <a:rPr lang="en-US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методическите решения.</a:t>
            </a:r>
          </a:p>
          <a:p>
            <a:pPr eaLnBrk="1" hangingPunct="1">
              <a:buFont typeface="Wingdings" pitchFamily="2" charset="2"/>
              <a:buNone/>
            </a:pPr>
            <a:endParaRPr lang="bg-BG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След прочита – ученикът във връзка с творбата и нейния контекст</a:t>
            </a:r>
            <a:r>
              <a:rPr lang="en-US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на комуникативните компетентности).</a:t>
            </a:r>
          </a:p>
          <a:p>
            <a:pPr eaLnBrk="1" hangingPunct="1"/>
            <a:endParaRPr lang="bg-BG" sz="2400" dirty="0" smtClean="0">
              <a:latin typeface="Plantagenet Cherokee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лавие 1"/>
          <p:cNvSpPr>
            <a:spLocks noGrp="1"/>
          </p:cNvSpPr>
          <p:nvPr>
            <p:ph type="title"/>
          </p:nvPr>
        </p:nvSpPr>
        <p:spPr>
          <a:xfrm>
            <a:off x="685800" y="76200"/>
            <a:ext cx="10399713" cy="1096963"/>
          </a:xfrm>
        </p:spPr>
        <p:txBody>
          <a:bodyPr/>
          <a:lstStyle/>
          <a:p>
            <a:pPr algn="ctr" eaLnBrk="1" hangingPunct="1"/>
            <a:r>
              <a:rPr lang="bg-BG" sz="3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Новите текстове и тяхното място в учебната програма за 7. клас</a:t>
            </a:r>
          </a:p>
        </p:txBody>
      </p:sp>
      <p:sp>
        <p:nvSpPr>
          <p:cNvPr id="23554" name="Контейнер на съдържание 2"/>
          <p:cNvSpPr>
            <a:spLocks noGrp="1"/>
          </p:cNvSpPr>
          <p:nvPr>
            <p:ph sz="half" idx="1"/>
          </p:nvPr>
        </p:nvSpPr>
        <p:spPr bwMode="auto">
          <a:xfrm>
            <a:off x="1104900" y="1600200"/>
            <a:ext cx="10072688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bg-BG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Мястото</a:t>
            </a: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 Алеко Константинов в новата учебна програма:</a:t>
            </a:r>
            <a:endParaRPr lang="bg-BG" sz="2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Arial" charset="0"/>
              <a:buChar char="•"/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„Отваря“ нов раздел  - „Човекът в обществото – норми, ценности и конфликти“.</a:t>
            </a:r>
          </a:p>
          <a:p>
            <a:pPr marL="0" indent="0" algn="just" eaLnBrk="1" hangingPunct="1">
              <a:buFont typeface="Arial" charset="0"/>
              <a:buChar char="•"/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Бележи излизането от възрожденския свят, като тълкува и образите символи на българското, разгледани в първия раздел.</a:t>
            </a:r>
          </a:p>
          <a:p>
            <a:pPr marL="0" indent="0" algn="just" eaLnBrk="1" hangingPunct="1">
              <a:buFont typeface="Arial" charset="0"/>
              <a:buChar char="•"/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Въвежда в оптиката на новото време - проблематизира ценностните ориентири на Възраждането.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bg-BG" sz="2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Възможности в класната стая: </a:t>
            </a: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Дискусии, чрез които да се направят заключения за  образа на българското в различен </a:t>
            </a:r>
            <a:r>
              <a:rPr lang="bg-BG" sz="2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културноисторически</a:t>
            </a: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контекст.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en-A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bg-BG" sz="2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/>
            <a:endParaRPr lang="bg-BG" sz="22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Новите текстове и тяхното място в „конспекта“</a:t>
            </a:r>
            <a:endParaRPr lang="bg-BG" sz="3600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bg-BG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Цели на изучаването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 двата текста – литературни и </a:t>
            </a:r>
            <a:r>
              <a:rPr lang="bg-BG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извънлитературни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послания: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Запознаване с жанра на пътеписа и неговите художествени възможности, като се създава и представа за връзката на литературата с конкретна историческа и културна действителност.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Разчитане на проблема за „своето“ и „чуждото“ по нов начин.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Литературата като огледало – творбите като нравствен коректив и разобличител на действителността.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219200" y="-136525"/>
            <a:ext cx="9980613" cy="1096963"/>
          </a:xfrm>
        </p:spPr>
        <p:txBody>
          <a:bodyPr/>
          <a:lstStyle/>
          <a:p>
            <a:pPr algn="ctr" eaLnBrk="1" hangingPunct="1"/>
            <a:r>
              <a:rPr lang="bg-BG" b="1" i="1" smtClean="0">
                <a:latin typeface="Times New Roman" pitchFamily="18" charset="0"/>
                <a:cs typeface="Times New Roman" pitchFamily="18" charset="0"/>
              </a:rPr>
              <a:t>Възможности в класната стая: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Чрез предварително запознаване с характерни за Възраждането пътеписи да се направи съпоставка с Алековия тип пътепис, който включва не само описанието и повествованието, но и  разсъждението.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Дискусии за отношението между „родното“ и „чуждото“ в литературен и в </a:t>
            </a:r>
            <a:r>
              <a:rPr lang="bg-BG" sz="2400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извънлитературен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контекст.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Дискусия за връзката между литература и действителност – до каква степен литературата се оглежда в действителността и доколко повлиява промените в тази действителност.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Литературоведски насоки и методически решения</a:t>
            </a:r>
            <a:r>
              <a:rPr lang="bg-BG" sz="36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650" name="Content Placeholder 3"/>
          <p:cNvSpPr>
            <a:spLocks noGrp="1"/>
          </p:cNvSpPr>
          <p:nvPr>
            <p:ph idx="1"/>
          </p:nvPr>
        </p:nvSpPr>
        <p:spPr bwMode="auto">
          <a:xfrm>
            <a:off x="1179513" y="1590675"/>
            <a:ext cx="9982200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buFont typeface="Arial" charset="0"/>
              <a:buChar char="•"/>
            </a:pPr>
            <a:r>
              <a:rPr lang="bg-BG" sz="2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Съпоставителен анализ между „Чикагското изложение“ и „Бай Ганьо пътува“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bg-BG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Общото: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герой – Бай Ганьо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мотив – пътуването и пътуващият човек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проблем – 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родното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чуждото („побългаряването“ на чуждото)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лавие 1"/>
          <p:cNvSpPr>
            <a:spLocks noGrp="1"/>
          </p:cNvSpPr>
          <p:nvPr>
            <p:ph type="title"/>
          </p:nvPr>
        </p:nvSpPr>
        <p:spPr>
          <a:xfrm>
            <a:off x="1104900" y="319088"/>
            <a:ext cx="9980613" cy="1096962"/>
          </a:xfrm>
        </p:spPr>
        <p:txBody>
          <a:bodyPr/>
          <a:lstStyle/>
          <a:p>
            <a:pPr algn="ctr" eaLnBrk="1" hangingPunct="1"/>
            <a:r>
              <a:rPr lang="bg-BG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Литературоведски насоки и методически решения</a:t>
            </a:r>
            <a:r>
              <a:rPr lang="bg-BG" sz="32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bg-BG" sz="240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Content Placeholder 4"/>
          <p:cNvSpPr>
            <a:spLocks noGrp="1"/>
          </p:cNvSpPr>
          <p:nvPr>
            <p:ph idx="1"/>
          </p:nvPr>
        </p:nvSpPr>
        <p:spPr bwMode="auto">
          <a:xfrm>
            <a:off x="1104900" y="1614488"/>
            <a:ext cx="10110788" cy="4557712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sz="2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Съпоставителен анализ между „Чикагското изложение“ и „Бай Ганьо пътува“</a:t>
            </a: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Различното: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– Ганьо Сомов като герой в пътеписа е пределно статичен (седнал върху един сандък) и сякаш допълва предметната обстановка на описанието.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 – Героят от разказа „Бай Ганьо пътува“ е динамичен, но се премества само физически в пространството.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bg-B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bg-BG" dirty="0" smtClean="0">
              <a:solidFill>
                <a:srgbClr val="C0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bg-BG" dirty="0" smtClean="0">
              <a:solidFill>
                <a:srgbClr val="1C7827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bg-BG" dirty="0" smtClean="0"/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Изследване на човека и света в творбите</a:t>
            </a:r>
            <a:r>
              <a:rPr lang="bg-B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Различните светове в образа на българското. Два типа човешко поведение – проявени и в двата текста, два модела на реагиране спрямо различното: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Единият е прагматичният, който определя другите като „будали“, от които може човек само да има изгода.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Другият – моделът на будното, отворено за света съзнание на любопитния българин, който се стреми да представи българското в положителна светлина, за това общува с другия с цел да го привлече към себе си, а и да го опознае.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bg-BG" sz="2400" i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bg-BG" i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b="1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Възможности в класната стая: </a:t>
            </a:r>
            <a:br>
              <a:rPr lang="bg-BG" b="1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bg-BG" b="1" smtClean="0"/>
          </a:p>
        </p:txBody>
      </p:sp>
      <p:sp>
        <p:nvSpPr>
          <p:cNvPr id="32770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104900" y="1600200"/>
            <a:ext cx="4914900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Char char="•"/>
            </a:pP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Защо Алеко и г-н Шопов са на Чикагското изложение?</a:t>
            </a:r>
          </a:p>
          <a:p>
            <a:pPr eaLnBrk="1" hangingPunct="1">
              <a:buFont typeface="Arial" charset="0"/>
              <a:buChar char="•"/>
            </a:pP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Защо търговецът на розово масло Бай Ганьо и </a:t>
            </a:r>
            <a:r>
              <a:rPr lang="bg-BG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Айвазиян</a:t>
            </a: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са на Чикагското изложение?</a:t>
            </a:r>
          </a:p>
          <a:p>
            <a:pPr eaLnBrk="1" hangingPunct="1">
              <a:buFont typeface="Arial" charset="0"/>
              <a:buChar char="•"/>
            </a:pP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Докъде се простира светът на Бай Ганьо? („Що свят съм </a:t>
            </a:r>
            <a:r>
              <a:rPr lang="bg-BG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изръшнал</a:t>
            </a: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?“; „Какво ще ѝ гледам на </a:t>
            </a:r>
            <a:r>
              <a:rPr lang="bg-BG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Виената</a:t>
            </a: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?“)</a:t>
            </a:r>
          </a:p>
        </p:txBody>
      </p:sp>
      <p:sp>
        <p:nvSpPr>
          <p:cNvPr id="32771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600200"/>
            <a:ext cx="4914900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Char char="•"/>
            </a:pPr>
            <a:endParaRPr lang="bg-BG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е представено българското пред света и от кого? (г-н Шопов и </a:t>
            </a:r>
            <a:r>
              <a:rPr lang="bg-BG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Айвазиян</a:t>
            </a: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bg-BG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Бай Ганьо стига до чуждия свят? („счете за по-практично да си дремне.“, „Трийсет дена се клатил из Средиземно море и Атлантическия океан, догде стигне от Цариград до Ню Йорк“)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лавие 1"/>
          <p:cNvSpPr>
            <a:spLocks noGrp="1"/>
          </p:cNvSpPr>
          <p:nvPr>
            <p:ph type="title"/>
          </p:nvPr>
        </p:nvSpPr>
        <p:spPr>
          <a:xfrm>
            <a:off x="1050925" y="600075"/>
            <a:ext cx="9980613" cy="500063"/>
          </a:xfrm>
        </p:spPr>
        <p:txBody>
          <a:bodyPr/>
          <a:lstStyle/>
          <a:p>
            <a:pPr algn="ctr" eaLnBrk="1" hangingPunct="1"/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8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Изследване на жанровата характеристика на текстовете</a:t>
            </a:r>
          </a:p>
        </p:txBody>
      </p:sp>
      <p:sp>
        <p:nvSpPr>
          <p:cNvPr id="33794" name="Контейнер за текст 3"/>
          <p:cNvSpPr>
            <a:spLocks noGrp="1"/>
          </p:cNvSpPr>
          <p:nvPr>
            <p:ph type="body" sz="half" idx="2"/>
          </p:nvPr>
        </p:nvSpPr>
        <p:spPr bwMode="auto">
          <a:xfrm>
            <a:off x="1130300" y="1574800"/>
            <a:ext cx="10058400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bg-BG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Пътеписът „До Чикаго и назад“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Връзка между литература и: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- историческа действителност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- културна действителност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Различна функция на жанра: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Пътеписът през Възраждането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Алековият пътепис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Съвременен пътепис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sz="2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Възможности в класната стая:</a:t>
            </a:r>
            <a:r>
              <a:rPr lang="bg-BG" sz="2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Дискусия на тема </a:t>
            </a:r>
            <a:r>
              <a:rPr lang="bg-BG" sz="2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Проблемът за „своето“ и „чуждото“ в пътеписи от различно време.</a:t>
            </a:r>
          </a:p>
          <a:p>
            <a:pPr algn="just" eaLnBrk="1" hangingPunct="1">
              <a:lnSpc>
                <a:spcPct val="80000"/>
              </a:lnSpc>
            </a:pPr>
            <a:endParaRPr lang="bg-BG" sz="22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Изследване на жанровата характеристика на текстовете</a:t>
            </a:r>
            <a:r>
              <a:rPr lang="bg-BG" b="1" smtClean="0"/>
              <a:t/>
            </a:r>
            <a:br>
              <a:rPr lang="bg-BG" b="1" smtClean="0"/>
            </a:br>
            <a:endParaRPr lang="bg-BG" b="1" smtClean="0"/>
          </a:p>
        </p:txBody>
      </p:sp>
      <p:sp>
        <p:nvSpPr>
          <p:cNvPr id="35842" name="Content Placeholder 4"/>
          <p:cNvSpPr>
            <a:spLocks noGrp="1"/>
          </p:cNvSpPr>
          <p:nvPr>
            <p:ph idx="1"/>
          </p:nvPr>
        </p:nvSpPr>
        <p:spPr bwMode="auto">
          <a:xfrm>
            <a:off x="1104900" y="1614488"/>
            <a:ext cx="9982200" cy="4343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bg-BG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Книгата „Бай Ганьо“ - „Бай Ганьо пътува“</a:t>
            </a:r>
          </a:p>
          <a:p>
            <a:pPr marL="0" indent="0" algn="just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Връзка между литература и действителност.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Жанрово многопосочна и </a:t>
            </a:r>
            <a:r>
              <a:rPr lang="bg-BG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неопределима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отворен финал.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Близка до устната култура /виц, анекдот/.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Повторна </a:t>
            </a:r>
            <a:r>
              <a:rPr lang="bg-BG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фолклоризация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 образа /сравнение с образа на Хитър Петър/.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bg-BG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Възможности в класната стая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Тема за дискусия – 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Принципът на огледалото. Образът на Бай Ганьо в литературата и извън нея - нравствен коректив и социален разобличител</a:t>
            </a:r>
            <a:endParaRPr lang="bg-BG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/>
            <a:endParaRPr lang="bg-BG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sz="3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Проблемен анализ на текстовете</a:t>
            </a:r>
            <a:br>
              <a:rPr lang="bg-BG" sz="3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Българското на културната карта на света</a:t>
            </a:r>
          </a:p>
        </p:txBody>
      </p:sp>
      <p:sp>
        <p:nvSpPr>
          <p:cNvPr id="37890" name="Content Placeholder 4"/>
          <p:cNvSpPr>
            <a:spLocks noGrp="1"/>
          </p:cNvSpPr>
          <p:nvPr>
            <p:ph idx="1"/>
          </p:nvPr>
        </p:nvSpPr>
        <p:spPr bwMode="auto">
          <a:xfrm>
            <a:off x="1077913" y="1682750"/>
            <a:ext cx="10182225" cy="48815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Проблемът за центъра и периферията.</a:t>
            </a:r>
          </a:p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Мястото на българското сред другите – художествено представяне (тъмното павилионче).</a:t>
            </a:r>
          </a:p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„Побългаряването“ на чуждото.</a:t>
            </a:r>
          </a:p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Комичното в образа на Бай Ганьо.</a:t>
            </a:r>
          </a:p>
          <a:p>
            <a:pPr eaLnBrk="1" hangingPunct="1">
              <a:buFont typeface="Arial" charset="0"/>
              <a:buChar char="•"/>
            </a:pPr>
            <a:r>
              <a:rPr lang="bg-BG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Взаимното оглеждане – родно и чуждо (връзка с Ив. Вазов „Отечество любезно…“).</a:t>
            </a:r>
          </a:p>
          <a:p>
            <a:pPr eaLnBrk="1" hangingPunct="1">
              <a:buFont typeface="Wingdings" pitchFamily="2" charset="2"/>
              <a:buNone/>
            </a:pPr>
            <a:endParaRPr lang="bg-B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лавие 1"/>
          <p:cNvSpPr>
            <a:spLocks noGrp="1"/>
          </p:cNvSpPr>
          <p:nvPr>
            <p:ph type="title"/>
          </p:nvPr>
        </p:nvSpPr>
        <p:spPr>
          <a:xfrm>
            <a:off x="1200150" y="171450"/>
            <a:ext cx="9980613" cy="1096963"/>
          </a:xfrm>
        </p:spPr>
        <p:txBody>
          <a:bodyPr/>
          <a:lstStyle/>
          <a:p>
            <a:pPr algn="ctr" eaLnBrk="1" hangingPunct="1"/>
            <a:r>
              <a:rPr lang="bg-BG" sz="28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Побългаряването на чуждото. Отношението </a:t>
            </a:r>
            <a:r>
              <a:rPr lang="bg-BG" sz="2800" b="1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родно - чуждо</a:t>
            </a:r>
            <a:endParaRPr lang="bg-BG" sz="2800" i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909860"/>
              </p:ext>
            </p:extLst>
          </p:nvPr>
        </p:nvGraphicFramePr>
        <p:xfrm>
          <a:off x="1119188" y="1487488"/>
          <a:ext cx="10044753" cy="5029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036024"/>
                <a:gridCol w="5008729"/>
              </a:tblGrid>
              <a:tr h="5008728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ТРАДИЦИЯТА НА ВЪЗРОЖДЕНСКАТА ЛИТЕРАТУРА (И В ТВОРБИТЕ НА ВАЗОВ)</a:t>
                      </a:r>
                      <a:endParaRPr lang="en-AU" sz="1800" kern="120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Родното и символите, чрез които се представя, се осмислят като висока ценност: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Отечество (земен</a:t>
                      </a:r>
                      <a:r>
                        <a:rPr lang="bg-BG" sz="1800" kern="12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рай)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свобода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дълг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саможертва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Родното и чуждото са контрастни понятия: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родно е българското (героичното, но и страдалческото, поробено, но свято)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чуждото се свързва с поробителя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Родното е оценностявано единствено на основата на противопоставянето, липсва възможност за сравнимост между българско и чуждо в друг контекст. </a:t>
                      </a:r>
                      <a:endParaRPr lang="bg-BG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СЛЕД ОСВОБОЖДЕНИЕТО</a:t>
                      </a:r>
                    </a:p>
                    <a:p>
                      <a:endParaRPr lang="en-AU" sz="1800" kern="120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Промяна на представата за родното, определена от: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 „негативни метаморфози“ в нравите на българина и в обществения живот след Освобождението. „Настъпило е практическото време на ниските чела, дребните характери и широко разтворените джобове“ (Иван Вазов)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Родното  в много отношения се оказва лишено от ценност: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нецивилизовано,  встрани от културните правила и норми на европейския свят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типично българските черти са смешни в контекста на европейската култура. </a:t>
                      </a:r>
                    </a:p>
                    <a:p>
                      <a:r>
                        <a:rPr lang="bg-BG" sz="1800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Правят</a:t>
                      </a:r>
                      <a:r>
                        <a:rPr lang="bg-BG" sz="1800" kern="12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 опити за съизмерване на българското с чуждото, те взаимно се оглеждат, оценяват, охарактеризират.</a:t>
                      </a:r>
                      <a:endParaRPr lang="bg-BG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19188" y="2047875"/>
            <a:ext cx="10044112" cy="12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Бамбашка свят“ – за изложението и за излагането (още едно възможно методическо решение)</a:t>
            </a:r>
          </a:p>
        </p:txBody>
      </p:sp>
      <p:sp>
        <p:nvSpPr>
          <p:cNvPr id="41986" name="Content Placeholder 4"/>
          <p:cNvSpPr>
            <a:spLocks noGrp="1"/>
          </p:cNvSpPr>
          <p:nvPr>
            <p:ph idx="1"/>
          </p:nvPr>
        </p:nvSpPr>
        <p:spPr bwMode="auto">
          <a:xfrm>
            <a:off x="1104900" y="1828800"/>
            <a:ext cx="9982200" cy="45862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Char char="•"/>
            </a:pP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Урок за упражнение</a:t>
            </a:r>
          </a:p>
          <a:p>
            <a:pPr eaLnBrk="1" hangingPunct="1">
              <a:buFont typeface="Arial" charset="0"/>
              <a:buChar char="•"/>
            </a:pP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Цели на урока:  </a:t>
            </a:r>
          </a:p>
          <a:p>
            <a:pPr eaLnBrk="1" hangingPunct="1">
              <a:buFont typeface="Wingdings" pitchFamily="2" charset="2"/>
              <a:buNone/>
            </a:pPr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- Да мислим </a:t>
            </a:r>
            <a:r>
              <a:rPr lang="ru-RU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представяме себе си, националното, родното - преди и сега.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- Как да изградим положителния образ на българското в една мултикултурна среда.</a:t>
            </a:r>
          </a:p>
          <a:p>
            <a:pPr eaLnBrk="1" hangingPunct="1">
              <a:buFont typeface="Arial" charset="0"/>
              <a:buChar char="•"/>
            </a:pPr>
            <a:r>
              <a:rPr lang="ru-RU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Задача: Организиране на съвременно изложение.</a:t>
            </a:r>
            <a:endParaRPr lang="bg-BG" sz="240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bg-BG" smtClean="0">
              <a:solidFill>
                <a:srgbClr val="FFC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bg-BG" smtClean="0">
              <a:solidFill>
                <a:srgbClr val="FFC000"/>
              </a:solidFill>
            </a:endParaRPr>
          </a:p>
          <a:p>
            <a:pPr eaLnBrk="1" hangingPunct="1"/>
            <a:endParaRPr lang="bg-BG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sz="2500" smtClean="0">
                <a:solidFill>
                  <a:schemeClr val="tx2"/>
                </a:solidFill>
              </a:rPr>
              <a:t/>
            </a:r>
            <a:br>
              <a:rPr lang="bg-BG" sz="2500" smtClean="0">
                <a:solidFill>
                  <a:schemeClr val="tx2"/>
                </a:solidFill>
              </a:rPr>
            </a:br>
            <a:r>
              <a:rPr lang="bg-BG" sz="25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sz="25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Бамбашка свят“</a:t>
            </a:r>
            <a:br>
              <a:rPr lang="bg-BG" sz="25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5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(предварителна работа и работа в клас)</a:t>
            </a:r>
            <a:endParaRPr lang="en-US" sz="2500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Content Placeholder 4"/>
          <p:cNvSpPr>
            <a:spLocks noGrp="1"/>
          </p:cNvSpPr>
          <p:nvPr>
            <p:ph idx="1"/>
          </p:nvPr>
        </p:nvSpPr>
        <p:spPr bwMode="auto">
          <a:xfrm>
            <a:off x="1077913" y="1682750"/>
            <a:ext cx="10031412" cy="4881563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Задача 1.  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Съвременно изложение на българското – какво ще покажем и как ще го покажем. Какво днес ни представя в положителна светлина, за да поставим акцент там? Как бихме показали себе си сега? Посоките, в които ще мислим – печалбата (</a:t>
            </a:r>
            <a:r>
              <a:rPr lang="bg-BG" sz="2400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Айвазян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или нещо друго (Шопов), или и двете? Защо?</a:t>
            </a:r>
            <a:endParaRPr lang="bg-BG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Задача 2. 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отвореният за новото българин вижда българското на </a:t>
            </a:r>
            <a:r>
              <a:rPr lang="bg-BG" sz="2400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Колумбовото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изложение? Защо Чикагското изложение е важно? Къде е българският павилион? – българският трикольор до турския. Как е обяснено къде се намира България (г-н </a:t>
            </a:r>
            <a:r>
              <a:rPr lang="bg-BG" sz="2400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Щопов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Цариград – </a:t>
            </a:r>
            <a:r>
              <a:rPr lang="bg-BG" sz="2400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Едрене</a:t>
            </a:r>
            <a:r>
              <a:rPr lang="bg-BG" sz="2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София и спира в Розовата долина)? Как обясняваме днес къде е България? Какво се е променило? Розовата долина ли ще посочим или например Черно море?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Очаквани резултати: Учениците по евристичен път да успеят да изведат собствените си национални идентификатори и да ги осмислят като ценност.</a:t>
            </a:r>
          </a:p>
          <a:p>
            <a:pPr eaLnBrk="1" hangingPunct="1">
              <a:lnSpc>
                <a:spcPct val="80000"/>
              </a:lnSpc>
            </a:pPr>
            <a:endParaRPr lang="bg-BG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sz="25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5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5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„Бамбашка свят“</a:t>
            </a:r>
            <a:br>
              <a:rPr lang="bg-BG" sz="25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5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(задачи за домашна работа)</a:t>
            </a:r>
            <a:endParaRPr lang="en-US" sz="2500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Content Placeholder 4"/>
          <p:cNvSpPr>
            <a:spLocks noGrp="1"/>
          </p:cNvSpPr>
          <p:nvPr>
            <p:ph idx="1"/>
          </p:nvPr>
        </p:nvSpPr>
        <p:spPr bwMode="auto">
          <a:xfrm>
            <a:off x="1077913" y="1682750"/>
            <a:ext cx="10031412" cy="48815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sz="24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Задача 3.</a:t>
            </a:r>
            <a:r>
              <a:rPr lang="bg-BG" sz="2400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Да се напише кратък вариант на отговор на литературен въпрос (може да се мисли като стъпка към литературното есе в 10. клас):</a:t>
            </a:r>
            <a:endParaRPr lang="bg-BG" sz="240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bg-BG" sz="2400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Къде се намираме на културната карта на света (според откъса „Чикагското изложение“)?</a:t>
            </a:r>
            <a:endParaRPr lang="bg-BG" sz="240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bg-BG" sz="2400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Възможен ли е културният диалог България – Америка тогава?</a:t>
            </a:r>
            <a:endParaRPr lang="bg-BG" sz="240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bg-BG" sz="2400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Затворени ли сме все още в своята собствена културна определеност или се приобщаваме към света?</a:t>
            </a:r>
          </a:p>
          <a:p>
            <a:pPr algn="just" eaLnBrk="1" hangingPunct="1"/>
            <a:r>
              <a:rPr lang="bg-BG" sz="2400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Метафора ли е заглавието „До Чикаго и назад”?</a:t>
            </a:r>
            <a:endParaRPr lang="bg-BG" sz="240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bg-BG" smtClean="0"/>
          </a:p>
          <a:p>
            <a:pPr eaLnBrk="1" hangingPunct="1"/>
            <a:endParaRPr lang="bg-BG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bg-B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Алековите текстове - в 7. клас и 10. клас - връзка и надграждане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104900" y="1600200"/>
            <a:ext cx="4914900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„Бай Ганьо пътува“</a:t>
            </a:r>
          </a:p>
          <a:p>
            <a:pPr eaLnBrk="1" hangingPunct="1">
              <a:buFont typeface="Arial" charset="0"/>
              <a:buChar char="•"/>
            </a:pPr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Познаване на жанровите особености и композицията на книгата „Бай Ганьо“.</a:t>
            </a:r>
          </a:p>
          <a:p>
            <a:pPr eaLnBrk="1" hangingPunct="1">
              <a:buFont typeface="Wingdings" pitchFamily="2" charset="2"/>
              <a:buNone/>
            </a:pPr>
            <a:endParaRPr lang="bg-BG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Познаване на чертите на героя – неговата некултурност, мнителност, скъперничество, безпардонност.</a:t>
            </a:r>
          </a:p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Ученически текстове: отговор на литературен въпрос.</a:t>
            </a:r>
          </a:p>
        </p:txBody>
      </p:sp>
      <p:sp>
        <p:nvSpPr>
          <p:cNvPr id="48131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600200"/>
            <a:ext cx="4914900" cy="4572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„Бай Ганьо журналист“</a:t>
            </a:r>
          </a:p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Осмисляне на потенциала на жанровата неопределеност на творбата и нейния отворен финал.</a:t>
            </a:r>
          </a:p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Проследяване на развитието на образа във втората част от книгата, където героят не е вече безобидният комичен образ от първата част.</a:t>
            </a:r>
          </a:p>
          <a:p>
            <a:pPr eaLnBrk="1" hangingPunct="1"/>
            <a:r>
              <a:rPr lang="bg-BG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Ученически текстове: литературно есе.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1104900" y="0"/>
            <a:ext cx="10282238" cy="2581275"/>
          </a:xfrm>
        </p:spPr>
        <p:txBody>
          <a:bodyPr/>
          <a:lstStyle/>
          <a:p>
            <a:pPr algn="ctr" eaLnBrk="1" hangingPunct="1"/>
            <a:r>
              <a:rPr lang="bg-BG" sz="400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Благодаря за вниманието!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 bwMode="auto">
          <a:xfrm>
            <a:off x="3794078" y="5036024"/>
            <a:ext cx="8397922" cy="1685451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bg-BG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-р </a:t>
            </a:r>
            <a:r>
              <a:rPr lang="bg-BG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Илвие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Конедарева</a:t>
            </a:r>
            <a:r>
              <a:rPr lang="bg-BG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32. СУИЧЕ „Св. Климент Охридски“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Мариана Бакърджиева		9. ФЕГ „Алфонс дьо </a:t>
            </a:r>
            <a:r>
              <a:rPr lang="bg-BG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Ламартин</a:t>
            </a: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bg-BG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Цветана Милчева		133. СУ „А. С. Пушкин“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кадемична литература 16: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</TotalTime>
  <Words>1467</Words>
  <Application>Microsoft Office PowerPoint</Application>
  <PresentationFormat>Custom</PresentationFormat>
  <Paragraphs>144</Paragraphs>
  <Slides>21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Академична литература 16:9</vt:lpstr>
      <vt:lpstr>„И гръмна песента…“  и „Бай Ганьо е вече цял европеец“ </vt:lpstr>
      <vt:lpstr> “Алеко води към природата, правдата и демокрацията в заветите на просвещението и Възраждането ни, Бай Ганьо – към банките и… властта.”         Иван Мешеков</vt:lpstr>
      <vt:lpstr>„Чикагското изложение“ и „Бай Ганьо пътува“   „Вземете опакото на бай Ганя и ще имате Алека.” Иван Шишманов</vt:lpstr>
      <vt:lpstr>Предварителни задачи към учениците</vt:lpstr>
      <vt:lpstr>Рамка на представянето</vt:lpstr>
      <vt:lpstr>Новите текстове и тяхното място в учебната програма за 7. клас</vt:lpstr>
      <vt:lpstr>Новите текстове и тяхното място в „конспекта“</vt:lpstr>
      <vt:lpstr>Възможности в класната стая:</vt:lpstr>
      <vt:lpstr>Литературоведски насоки и методически решения </vt:lpstr>
      <vt:lpstr>Литературоведски насоки и методически решения  </vt:lpstr>
      <vt:lpstr>Изследване на човека и света в творбите </vt:lpstr>
      <vt:lpstr>Възможности в класната стая:  </vt:lpstr>
      <vt:lpstr>       Изследване на жанровата характеристика на текстовете</vt:lpstr>
      <vt:lpstr>Изследване на жанровата характеристика на текстовете </vt:lpstr>
      <vt:lpstr>Проблемен анализ на текстовете Българското на културната карта на света</vt:lpstr>
      <vt:lpstr>Побългаряването на чуждото. Отношението родно - чуждо</vt:lpstr>
      <vt:lpstr>„Бамбашка свят“ – за изложението и за излагането (още едно възможно методическо решение)</vt:lpstr>
      <vt:lpstr> „Бамбашка свят“ (предварителна работа и работа в клас)</vt:lpstr>
      <vt:lpstr> „Бамбашка свят“ (задачи за домашна работа)</vt:lpstr>
      <vt:lpstr>Алековите текстове - в 7. клас и 10. клас - връзка и надграждане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на заглавие с картина</dc:title>
  <dc:creator>Administrator</dc:creator>
  <cp:lastModifiedBy>Lenovo X220</cp:lastModifiedBy>
  <cp:revision>319</cp:revision>
  <dcterms:created xsi:type="dcterms:W3CDTF">2014-04-17T22:28:38Z</dcterms:created>
  <dcterms:modified xsi:type="dcterms:W3CDTF">2018-10-10T21:43:36Z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VSO item id">
    <vt:lpwstr/>
  </property>
  <property fmtid="{D5CDD505-2E9C-101B-9397-08002B2CF9AE}" pid="4" name="Assetid ">
    <vt:lpwstr/>
  </property>
  <property fmtid="{D5CDD505-2E9C-101B-9397-08002B2CF9AE}" pid="5" name="Item Details">
    <vt:lpwstr/>
  </property>
  <property fmtid="{D5CDD505-2E9C-101B-9397-08002B2CF9AE}" pid="6" name="Template details">
    <vt:lpwstr/>
  </property>
</Properties>
</file>