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60"/>
  </p:normalViewPr>
  <p:slideViewPr>
    <p:cSldViewPr snapToGrid="0">
      <p:cViewPr varScale="1">
        <p:scale>
          <a:sx n="69" d="100"/>
          <a:sy n="69" d="100"/>
        </p:scale>
        <p:origin x="76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A9FADFCF-1638-40BE-A5C1-081E168D137F}" type="datetimeFigureOut">
              <a:rPr lang="bg-BG" smtClean="0"/>
              <a:t>27.11.2019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F95B0CE2-5CA8-45D9-A69C-EAE644027C6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60746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DFCF-1638-40BE-A5C1-081E168D137F}" type="datetimeFigureOut">
              <a:rPr lang="bg-BG" smtClean="0"/>
              <a:t>27.11.2019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0CE2-5CA8-45D9-A69C-EAE644027C6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55900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9FADFCF-1638-40BE-A5C1-081E168D137F}" type="datetimeFigureOut">
              <a:rPr lang="bg-BG" smtClean="0"/>
              <a:t>27.11.2019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95B0CE2-5CA8-45D9-A69C-EAE644027C6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7535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DFCF-1638-40BE-A5C1-081E168D137F}" type="datetimeFigureOut">
              <a:rPr lang="bg-BG" smtClean="0"/>
              <a:t>27.11.2019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0CE2-5CA8-45D9-A69C-EAE644027C6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72477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DFCF-1638-40BE-A5C1-081E168D137F}" type="datetimeFigureOut">
              <a:rPr lang="bg-BG" smtClean="0"/>
              <a:t>27.11.2019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0CE2-5CA8-45D9-A69C-EAE644027C6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93645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DFCF-1638-40BE-A5C1-081E168D137F}" type="datetimeFigureOut">
              <a:rPr lang="bg-BG" smtClean="0"/>
              <a:t>27.11.2019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0CE2-5CA8-45D9-A69C-EAE644027C6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6047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DFCF-1638-40BE-A5C1-081E168D137F}" type="datetimeFigureOut">
              <a:rPr lang="bg-BG" smtClean="0"/>
              <a:t>27.11.2019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0CE2-5CA8-45D9-A69C-EAE644027C6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3455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DFCF-1638-40BE-A5C1-081E168D137F}" type="datetimeFigureOut">
              <a:rPr lang="bg-BG" smtClean="0"/>
              <a:t>27.11.2019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0CE2-5CA8-45D9-A69C-EAE644027C6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79243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DFCF-1638-40BE-A5C1-081E168D137F}" type="datetimeFigureOut">
              <a:rPr lang="bg-BG" smtClean="0"/>
              <a:t>27.11.2019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0CE2-5CA8-45D9-A69C-EAE644027C6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5176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DFCF-1638-40BE-A5C1-081E168D137F}" type="datetimeFigureOut">
              <a:rPr lang="bg-BG" smtClean="0"/>
              <a:t>27.11.2019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0CE2-5CA8-45D9-A69C-EAE644027C6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62221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9FADFCF-1638-40BE-A5C1-081E168D137F}" type="datetimeFigureOut">
              <a:rPr lang="bg-BG" smtClean="0"/>
              <a:t>27.11.2019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95B0CE2-5CA8-45D9-A69C-EAE644027C6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97320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9FADFCF-1638-40BE-A5C1-081E168D137F}" type="datetimeFigureOut">
              <a:rPr lang="bg-BG" smtClean="0"/>
              <a:t>27.11.2019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95B0CE2-5CA8-45D9-A69C-EAE644027C60}" type="slidenum">
              <a:rPr lang="bg-BG" smtClean="0"/>
              <a:t>‹#›</a:t>
            </a:fld>
            <a:endParaRPr lang="bg-BG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74295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9FADFCF-1638-40BE-A5C1-081E168D137F}" type="datetimeFigureOut">
              <a:rPr lang="bg-BG" smtClean="0"/>
              <a:t>27.11.2019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95B0CE2-5CA8-45D9-A69C-EAE644027C6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76089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DFCF-1638-40BE-A5C1-081E168D137F}" type="datetimeFigureOut">
              <a:rPr lang="bg-BG" smtClean="0"/>
              <a:t>27.11.2019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0CE2-5CA8-45D9-A69C-EAE644027C6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0330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DFCF-1638-40BE-A5C1-081E168D137F}" type="datetimeFigureOut">
              <a:rPr lang="bg-BG" smtClean="0"/>
              <a:t>27.11.2019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0CE2-5CA8-45D9-A69C-EAE644027C6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906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DFCF-1638-40BE-A5C1-081E168D137F}" type="datetimeFigureOut">
              <a:rPr lang="bg-BG" smtClean="0"/>
              <a:t>27.11.2019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0CE2-5CA8-45D9-A69C-EAE644027C6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2349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9FADFCF-1638-40BE-A5C1-081E168D137F}" type="datetimeFigureOut">
              <a:rPr lang="bg-BG" smtClean="0"/>
              <a:t>27.11.2019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95B0CE2-5CA8-45D9-A69C-EAE644027C6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0753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ADFCF-1638-40BE-A5C1-081E168D137F}" type="datetimeFigureOut">
              <a:rPr lang="bg-BG" smtClean="0"/>
              <a:t>27.11.2019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B0CE2-5CA8-45D9-A69C-EAE644027C6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397160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455" y="886691"/>
            <a:ext cx="10196945" cy="2741810"/>
          </a:xfrm>
        </p:spPr>
        <p:txBody>
          <a:bodyPr>
            <a:normAutofit/>
          </a:bodyPr>
          <a:lstStyle/>
          <a:p>
            <a:pPr marL="0" indent="0"/>
            <a:r>
              <a:rPr lang="bg-BG" i="1" dirty="0" smtClean="0">
                <a:latin typeface="Bahnschrift Light Condensed" panose="020B0502040204020203" pitchFamily="34" charset="0"/>
              </a:rPr>
              <a:t>В </a:t>
            </a:r>
            <a:r>
              <a:rPr lang="bg-BG" i="1" dirty="0">
                <a:latin typeface="Bahnschrift Light Condensed" panose="020B0502040204020203" pitchFamily="34" charset="0"/>
              </a:rPr>
              <a:t>часовете по български език без прелистване на </a:t>
            </a:r>
            <a:r>
              <a:rPr lang="bg-BG" i="1" dirty="0" smtClean="0">
                <a:latin typeface="Bahnschrift Light Condensed" panose="020B0502040204020203" pitchFamily="34" charset="0"/>
              </a:rPr>
              <a:t>учебници</a:t>
            </a:r>
            <a:endParaRPr lang="bg-BG" i="1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48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7491" y="301710"/>
            <a:ext cx="8610600" cy="1293028"/>
          </a:xfrm>
        </p:spPr>
        <p:txBody>
          <a:bodyPr/>
          <a:lstStyle/>
          <a:p>
            <a:r>
              <a:rPr lang="bg-BG" dirty="0" smtClean="0"/>
              <a:t>домашни думи и чуждици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4" y="1496292"/>
            <a:ext cx="11076709" cy="478196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bg-BG" dirty="0"/>
              <a:t> </a:t>
            </a:r>
            <a:r>
              <a:rPr lang="bg-BG" dirty="0" smtClean="0"/>
              <a:t>Разделям на две половини дъската. Записвам отляво чуждиците, а отдясно те да попълят съответващите домашни думи.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dirty="0" smtClean="0"/>
              <a:t>След попълването на таблицата, за домашна работа им давам да измислят с всяка домашна дума по две изречения.</a:t>
            </a:r>
          </a:p>
          <a:p>
            <a:pPr marL="0" indent="0">
              <a:buNone/>
            </a:pPr>
            <a:endParaRPr lang="bg-BG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589947"/>
              </p:ext>
            </p:extLst>
          </p:nvPr>
        </p:nvGraphicFramePr>
        <p:xfrm>
          <a:off x="1463964" y="3394204"/>
          <a:ext cx="8128000" cy="29616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856734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556478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bg-BG" dirty="0" smtClean="0"/>
                        <a:t>Адаш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Съименник</a:t>
                      </a:r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053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Егоизъм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Себелюбие</a:t>
                      </a:r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20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Мерак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Любопитство</a:t>
                      </a:r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923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Лоялен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Верен, предан</a:t>
                      </a:r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581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Баир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Могила, хълм</a:t>
                      </a:r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77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Чао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Довиждане!</a:t>
                      </a:r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480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Мениджър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Управител</a:t>
                      </a:r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059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Мерси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Благодаря!</a:t>
                      </a:r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01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3758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50327" y="942108"/>
            <a:ext cx="9296400" cy="609601"/>
          </a:xfrm>
        </p:spPr>
        <p:txBody>
          <a:bodyPr>
            <a:normAutofit fontScale="90000"/>
          </a:bodyPr>
          <a:lstStyle/>
          <a:p>
            <a:r>
              <a:rPr lang="bg-BG" sz="4400" dirty="0" smtClean="0"/>
              <a:t>В час по български език с телефон в ръка</a:t>
            </a:r>
            <a:endParaRPr lang="bg-BG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0946" y="1510299"/>
            <a:ext cx="11152909" cy="4184072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800" dirty="0" smtClean="0"/>
              <a:t>Когато правим упражнение върху неологизми, правя следното: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800" dirty="0" smtClean="0"/>
              <a:t>Използваме </a:t>
            </a:r>
            <a:r>
              <a:rPr lang="bg-BG" sz="2800" dirty="0"/>
              <a:t>телефоните в час с точна и ясна задача.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800" dirty="0" smtClean="0"/>
              <a:t>Пиша следнте думи на дъската и те ги търсят в инернет.</a:t>
            </a:r>
          </a:p>
          <a:p>
            <a:endParaRPr lang="bg-BG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511860"/>
              </p:ext>
            </p:extLst>
          </p:nvPr>
        </p:nvGraphicFramePr>
        <p:xfrm>
          <a:off x="290946" y="3560618"/>
          <a:ext cx="11152908" cy="28956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576454">
                  <a:extLst>
                    <a:ext uri="{9D8B030D-6E8A-4147-A177-3AD203B41FA5}">
                      <a16:colId xmlns:a16="http://schemas.microsoft.com/office/drawing/2014/main" val="2465042453"/>
                    </a:ext>
                  </a:extLst>
                </a:gridCol>
                <a:gridCol w="5576454">
                  <a:extLst>
                    <a:ext uri="{9D8B030D-6E8A-4147-A177-3AD203B41FA5}">
                      <a16:colId xmlns:a16="http://schemas.microsoft.com/office/drawing/2014/main" val="428222880"/>
                    </a:ext>
                  </a:extLst>
                </a:gridCol>
              </a:tblGrid>
              <a:tr h="1306287">
                <a:tc>
                  <a:txBody>
                    <a:bodyPr/>
                    <a:lstStyle/>
                    <a:p>
                      <a:r>
                        <a:rPr lang="bg-BG" sz="2000" b="1" i="0" dirty="0" smtClean="0"/>
                        <a:t>Инфлуенсър</a:t>
                      </a:r>
                      <a:endParaRPr lang="bg-BG" sz="20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000" b="1" i="0" dirty="0" smtClean="0"/>
                        <a:t>Чрез своята полулярност</a:t>
                      </a:r>
                      <a:r>
                        <a:rPr lang="bg-BG" sz="2000" b="1" i="0" baseline="0" dirty="0" smtClean="0"/>
                        <a:t> в социалните мрежи, </a:t>
                      </a:r>
                      <a:r>
                        <a:rPr lang="bg-BG" sz="2000" b="1" i="0" dirty="0" smtClean="0"/>
                        <a:t>човекът</a:t>
                      </a:r>
                      <a:r>
                        <a:rPr lang="bg-BG" sz="2000" b="1" i="0" baseline="0" dirty="0" smtClean="0"/>
                        <a:t> оказва влияне върху купувача</a:t>
                      </a:r>
                      <a:endParaRPr lang="bg-BG" sz="20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157062"/>
                  </a:ext>
                </a:extLst>
              </a:tr>
              <a:tr h="529771">
                <a:tc>
                  <a:txBody>
                    <a:bodyPr/>
                    <a:lstStyle/>
                    <a:p>
                      <a:r>
                        <a:rPr lang="bg-BG" sz="2000" b="1" i="0" dirty="0" smtClean="0"/>
                        <a:t>Влогър</a:t>
                      </a:r>
                      <a:endParaRPr lang="bg-BG" sz="20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b="1" i="0" dirty="0" smtClean="0"/>
                        <a:t>Човек,</a:t>
                      </a:r>
                      <a:r>
                        <a:rPr lang="bg-BG" sz="2000" b="1" i="0" baseline="0" dirty="0" smtClean="0"/>
                        <a:t> който създава видеа</a:t>
                      </a:r>
                      <a:endParaRPr lang="bg-BG" sz="20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704179"/>
                  </a:ext>
                </a:extLst>
              </a:tr>
              <a:tr h="529771">
                <a:tc>
                  <a:txBody>
                    <a:bodyPr/>
                    <a:lstStyle/>
                    <a:p>
                      <a:r>
                        <a:rPr lang="bg-BG" sz="2000" b="1" i="0" dirty="0" smtClean="0"/>
                        <a:t>Блогър</a:t>
                      </a:r>
                      <a:endParaRPr lang="bg-BG" sz="20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b="1" i="0" dirty="0" smtClean="0"/>
                        <a:t>Човек, който създава блогове </a:t>
                      </a:r>
                      <a:endParaRPr lang="bg-BG" sz="20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140169"/>
                  </a:ext>
                </a:extLst>
              </a:tr>
              <a:tr h="529771">
                <a:tc>
                  <a:txBody>
                    <a:bodyPr/>
                    <a:lstStyle/>
                    <a:p>
                      <a:r>
                        <a:rPr lang="bg-BG" sz="2000" b="1" i="0" dirty="0" smtClean="0"/>
                        <a:t>Ивент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b="1" i="0" dirty="0" smtClean="0"/>
                        <a:t>Събитие, случай</a:t>
                      </a:r>
                      <a:endParaRPr lang="bg-BG" sz="20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3493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63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273" y="337896"/>
            <a:ext cx="11506200" cy="1089123"/>
          </a:xfrm>
        </p:spPr>
        <p:txBody>
          <a:bodyPr/>
          <a:lstStyle/>
          <a:p>
            <a:r>
              <a:rPr lang="bg-BG" dirty="0"/>
              <a:t>В час по български език с телефон в ръка – </a:t>
            </a:r>
            <a:r>
              <a:rPr lang="en-US" dirty="0"/>
              <a:t>II </a:t>
            </a:r>
            <a:r>
              <a:rPr lang="bg-BG" dirty="0"/>
              <a:t>част</a:t>
            </a:r>
            <a:br>
              <a:rPr lang="bg-BG" dirty="0"/>
            </a:b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0273" y="955965"/>
            <a:ext cx="10704710" cy="4530436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200" dirty="0" smtClean="0"/>
              <a:t>Любопитсвото на учениците е голямо по отночение на неологизмите, затова давам и следната </a:t>
            </a:r>
            <a:r>
              <a:rPr lang="bg-BG" sz="2200" dirty="0" smtClean="0"/>
              <a:t>задача:</a:t>
            </a:r>
            <a:endParaRPr lang="bg-BG" sz="2200" dirty="0" smtClean="0"/>
          </a:p>
          <a:p>
            <a:r>
              <a:rPr lang="bg-BG" sz="2200" dirty="0" smtClean="0"/>
              <a:t>	Да потърсят нови думи в българския език, които не са чували досега и са новонавлезли.</a:t>
            </a:r>
          </a:p>
          <a:p>
            <a:r>
              <a:rPr lang="bg-BG" sz="2200" dirty="0" smtClean="0"/>
              <a:t>	Ето малка част от тях: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bg-BG" sz="2200" b="1" dirty="0" smtClean="0">
                <a:latin typeface="Arial Black" panose="020B0A04020102020204" pitchFamily="34" charset="0"/>
              </a:rPr>
              <a:t>КЛАКТИВИСТ</a:t>
            </a:r>
            <a:r>
              <a:rPr lang="bg-BG" sz="2200" dirty="0" smtClean="0"/>
              <a:t> – човек, подкрепящ определени </a:t>
            </a:r>
            <a:r>
              <a:rPr lang="bg-BG" sz="2200" dirty="0" smtClean="0"/>
              <a:t>дейности </a:t>
            </a:r>
            <a:r>
              <a:rPr lang="bg-BG" sz="2200" dirty="0" smtClean="0"/>
              <a:t>само в социалните мрежи, но не и </a:t>
            </a:r>
            <a:r>
              <a:rPr lang="bg-BG" sz="2200" dirty="0" smtClean="0"/>
              <a:t> в реалния живот.</a:t>
            </a:r>
            <a:endParaRPr lang="bg-BG" sz="22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bg-BG" sz="2200" dirty="0" smtClean="0">
                <a:latin typeface="Arial Black" panose="020B0A04020102020204" pitchFamily="34" charset="0"/>
              </a:rPr>
              <a:t>НОМОФОБИЯ</a:t>
            </a:r>
            <a:r>
              <a:rPr lang="bg-BG" sz="2200" dirty="0" smtClean="0"/>
              <a:t> – страх да не останеш без мобилен телефон или </a:t>
            </a:r>
            <a:r>
              <a:rPr lang="bg-BG" sz="2200" dirty="0" smtClean="0"/>
              <a:t>таблет.</a:t>
            </a:r>
            <a:endParaRPr lang="bg-BG" sz="22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bg-BG" sz="2200" dirty="0" smtClean="0">
                <a:latin typeface="Arial Black" panose="020B0A04020102020204" pitchFamily="34" charset="0"/>
              </a:rPr>
              <a:t>ФАБИНГ</a:t>
            </a:r>
            <a:r>
              <a:rPr lang="bg-BG" sz="2200" dirty="0" smtClean="0"/>
              <a:t> – човек, който не спира да е на телефона си, дори в присъствието на други хора около </a:t>
            </a:r>
            <a:r>
              <a:rPr lang="bg-BG" sz="2200" dirty="0" smtClean="0"/>
              <a:t>него.</a:t>
            </a:r>
            <a:endParaRPr lang="bg-BG" sz="22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bg-BG" sz="2200" dirty="0" smtClean="0">
                <a:latin typeface="Arial Black" panose="020B0A04020102020204" pitchFamily="34" charset="0"/>
              </a:rPr>
              <a:t>ЗОРБОНАФТ </a:t>
            </a:r>
            <a:r>
              <a:rPr lang="bg-BG" sz="2200" dirty="0" smtClean="0">
                <a:latin typeface="+mj-lt"/>
              </a:rPr>
              <a:t>– човек, който практикува ЗОРБИНГ(спорт в голяма надуваема топка, в която е поставен)</a:t>
            </a:r>
            <a:endParaRPr lang="bg-BG" sz="2200" dirty="0"/>
          </a:p>
        </p:txBody>
      </p:sp>
    </p:spTree>
    <p:extLst>
      <p:ext uri="{BB962C8B-B14F-4D97-AF65-F5344CB8AC3E}">
        <p14:creationId xmlns:p14="http://schemas.microsoft.com/office/powerpoint/2010/main" val="6975512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5091" y="455896"/>
            <a:ext cx="8610600" cy="1293028"/>
          </a:xfrm>
        </p:spPr>
        <p:txBody>
          <a:bodyPr>
            <a:normAutofit/>
          </a:bodyPr>
          <a:lstStyle/>
          <a:p>
            <a:r>
              <a:rPr lang="bg-BG" sz="2400" dirty="0" smtClean="0"/>
              <a:t>Относително, отрицателно, неопределително и обобщително местоимение</a:t>
            </a:r>
            <a:endParaRPr lang="bg-BG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236" y="1607128"/>
            <a:ext cx="11339946" cy="4611558"/>
          </a:xfrm>
        </p:spPr>
        <p:txBody>
          <a:bodyPr>
            <a:normAutofit lnSpcReduction="10000"/>
          </a:bodyPr>
          <a:lstStyle/>
          <a:p>
            <a:r>
              <a:rPr lang="bg-BG" dirty="0" smtClean="0"/>
              <a:t>На дъската правя следната схема, за да напишат пропуснатото и да получат правилните местоимения.</a:t>
            </a:r>
          </a:p>
          <a:p>
            <a:r>
              <a:rPr lang="bg-BG" sz="3200" b="1" dirty="0" smtClean="0">
                <a:latin typeface="Bahnschrift Light Condensed" panose="020B0502040204020203" pitchFamily="34" charset="0"/>
              </a:rPr>
              <a:t>Отрицателно местоимение </a:t>
            </a:r>
          </a:p>
          <a:p>
            <a:pPr marL="0" indent="0">
              <a:buNone/>
            </a:pPr>
            <a:endParaRPr lang="bg-BG" sz="3200" b="1" dirty="0" smtClean="0">
              <a:latin typeface="Bahnschrift Light Condensed" panose="020B0502040204020203" pitchFamily="34" charset="0"/>
            </a:endParaRPr>
          </a:p>
          <a:p>
            <a:r>
              <a:rPr lang="bg-BG" sz="3200" b="1" dirty="0" smtClean="0">
                <a:latin typeface="Bahnschrift Light Condensed" panose="020B0502040204020203" pitchFamily="34" charset="0"/>
              </a:rPr>
              <a:t>Неопределително      </a:t>
            </a:r>
          </a:p>
          <a:p>
            <a:pPr marL="0" indent="0">
              <a:buNone/>
            </a:pPr>
            <a:endParaRPr lang="bg-BG" sz="3200" b="1" dirty="0">
              <a:latin typeface="Bahnschrift Light Condensed" panose="020B0502040204020203" pitchFamily="34" charset="0"/>
            </a:endParaRPr>
          </a:p>
          <a:p>
            <a:r>
              <a:rPr lang="bg-BG" sz="3200" b="1" dirty="0" smtClean="0">
                <a:latin typeface="Bahnschrift Light Condensed" panose="020B0502040204020203" pitchFamily="34" charset="0"/>
              </a:rPr>
              <a:t>Относително </a:t>
            </a:r>
          </a:p>
          <a:p>
            <a:endParaRPr lang="bg-BG" sz="3200" b="1" dirty="0">
              <a:latin typeface="Bahnschrift Light Condensed" panose="020B0502040204020203" pitchFamily="34" charset="0"/>
            </a:endParaRPr>
          </a:p>
          <a:p>
            <a:r>
              <a:rPr lang="bg-BG" sz="3200" b="1" dirty="0" smtClean="0">
                <a:latin typeface="Bahnschrift Light Condensed" panose="020B0502040204020203" pitchFamily="34" charset="0"/>
              </a:rPr>
              <a:t>Обобщително</a:t>
            </a:r>
            <a:endParaRPr lang="bg-BG" sz="3200" b="1" dirty="0">
              <a:latin typeface="Bahnschrift Light Condensed" panose="020B0502040204020203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540336" y="2445709"/>
            <a:ext cx="748145" cy="401781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КОЙ</a:t>
            </a:r>
            <a:endParaRPr lang="bg-BG" dirty="0"/>
          </a:p>
        </p:txBody>
      </p:sp>
      <p:sp>
        <p:nvSpPr>
          <p:cNvPr id="6" name="Equal 5"/>
          <p:cNvSpPr/>
          <p:nvPr/>
        </p:nvSpPr>
        <p:spPr>
          <a:xfrm>
            <a:off x="8891155" y="2420578"/>
            <a:ext cx="706582" cy="394855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590810" y="2417116"/>
            <a:ext cx="1551709" cy="45896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8" name="Plus 7"/>
          <p:cNvSpPr/>
          <p:nvPr/>
        </p:nvSpPr>
        <p:spPr>
          <a:xfrm>
            <a:off x="6615545" y="2406283"/>
            <a:ext cx="526473" cy="42344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ounded Rectangle 8"/>
          <p:cNvSpPr/>
          <p:nvPr/>
        </p:nvSpPr>
        <p:spPr>
          <a:xfrm>
            <a:off x="5798127" y="2386041"/>
            <a:ext cx="651164" cy="36891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0" name="Rounded Rectangle 9"/>
          <p:cNvSpPr/>
          <p:nvPr/>
        </p:nvSpPr>
        <p:spPr>
          <a:xfrm>
            <a:off x="5798127" y="3270632"/>
            <a:ext cx="651164" cy="36891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1" name="Plus 10"/>
          <p:cNvSpPr/>
          <p:nvPr/>
        </p:nvSpPr>
        <p:spPr>
          <a:xfrm>
            <a:off x="6615544" y="3216098"/>
            <a:ext cx="526473" cy="42344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Rounded Rectangle 11"/>
          <p:cNvSpPr/>
          <p:nvPr/>
        </p:nvSpPr>
        <p:spPr>
          <a:xfrm>
            <a:off x="7142017" y="3270632"/>
            <a:ext cx="1496292" cy="423448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КОЛКО</a:t>
            </a:r>
            <a:endParaRPr lang="bg-BG" dirty="0"/>
          </a:p>
        </p:txBody>
      </p:sp>
      <p:sp>
        <p:nvSpPr>
          <p:cNvPr id="13" name="Equal 12"/>
          <p:cNvSpPr/>
          <p:nvPr/>
        </p:nvSpPr>
        <p:spPr>
          <a:xfrm>
            <a:off x="8884228" y="3235713"/>
            <a:ext cx="706582" cy="394855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604665" y="3216098"/>
            <a:ext cx="1551709" cy="45896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6" name="Rounded Rectangle 15"/>
          <p:cNvSpPr/>
          <p:nvPr/>
        </p:nvSpPr>
        <p:spPr>
          <a:xfrm>
            <a:off x="7467599" y="4401528"/>
            <a:ext cx="820882" cy="4143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7" name="Rounded Rectangle 16"/>
          <p:cNvSpPr/>
          <p:nvPr/>
        </p:nvSpPr>
        <p:spPr>
          <a:xfrm>
            <a:off x="5727118" y="4372161"/>
            <a:ext cx="748145" cy="401781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ЧИЯ</a:t>
            </a:r>
            <a:endParaRPr lang="bg-BG" dirty="0"/>
          </a:p>
        </p:txBody>
      </p:sp>
      <p:sp>
        <p:nvSpPr>
          <p:cNvPr id="18" name="Plus 17"/>
          <p:cNvSpPr/>
          <p:nvPr/>
        </p:nvSpPr>
        <p:spPr>
          <a:xfrm>
            <a:off x="6580902" y="4379214"/>
            <a:ext cx="526473" cy="42344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9" name="Equal 18"/>
          <p:cNvSpPr/>
          <p:nvPr/>
        </p:nvSpPr>
        <p:spPr>
          <a:xfrm>
            <a:off x="8884228" y="4401528"/>
            <a:ext cx="706582" cy="394855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9604665" y="4401528"/>
            <a:ext cx="1551709" cy="45896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22" name="Rounded Rectangle 21"/>
          <p:cNvSpPr/>
          <p:nvPr/>
        </p:nvSpPr>
        <p:spPr>
          <a:xfrm>
            <a:off x="7230339" y="5455287"/>
            <a:ext cx="1496292" cy="423448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КАКВА</a:t>
            </a:r>
            <a:endParaRPr lang="bg-BG" dirty="0"/>
          </a:p>
        </p:txBody>
      </p:sp>
      <p:sp>
        <p:nvSpPr>
          <p:cNvPr id="23" name="Rounded Rectangle 22"/>
          <p:cNvSpPr/>
          <p:nvPr/>
        </p:nvSpPr>
        <p:spPr>
          <a:xfrm>
            <a:off x="5749636" y="5457643"/>
            <a:ext cx="651164" cy="36891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24" name="Plus 23"/>
          <p:cNvSpPr/>
          <p:nvPr/>
        </p:nvSpPr>
        <p:spPr>
          <a:xfrm>
            <a:off x="6674420" y="5455287"/>
            <a:ext cx="526473" cy="42344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5" name="Equal 24"/>
          <p:cNvSpPr/>
          <p:nvPr/>
        </p:nvSpPr>
        <p:spPr>
          <a:xfrm>
            <a:off x="8884228" y="5422271"/>
            <a:ext cx="706582" cy="394855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9658350" y="5437527"/>
            <a:ext cx="1551709" cy="45896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680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963" y="3325091"/>
            <a:ext cx="11831782" cy="1094510"/>
          </a:xfrm>
        </p:spPr>
        <p:txBody>
          <a:bodyPr>
            <a:normAutofit fontScale="90000"/>
          </a:bodyPr>
          <a:lstStyle/>
          <a:p>
            <a:r>
              <a:rPr lang="bg-BG" sz="5000" b="1" dirty="0" smtClean="0">
                <a:latin typeface="Zeferino Two" panose="03000500000000020003" pitchFamily="66" charset="0"/>
              </a:rPr>
              <a:t>Благодаря     ви     за Вниманието</a:t>
            </a:r>
            <a:r>
              <a:rPr lang="bg-BG" sz="5000" dirty="0" smtClean="0">
                <a:latin typeface="Zeferino Two" panose="03000500000000020003" pitchFamily="66" charset="0"/>
              </a:rPr>
              <a:t>!</a:t>
            </a:r>
            <a:endParaRPr lang="bg-BG" sz="5000" dirty="0">
              <a:latin typeface="Zeferino Two" panose="0300050000000002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362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518</TotalTime>
  <Words>210</Words>
  <Application>Microsoft Office PowerPoint</Application>
  <PresentationFormat>Widescreen</PresentationFormat>
  <Paragraphs>54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Bahnschrift Light Condensed</vt:lpstr>
      <vt:lpstr>Century Gothic</vt:lpstr>
      <vt:lpstr>Wingdings</vt:lpstr>
      <vt:lpstr>Zeferino Two</vt:lpstr>
      <vt:lpstr>Vapor Trail</vt:lpstr>
      <vt:lpstr>В часовете по български език без прелистване на учебници</vt:lpstr>
      <vt:lpstr>домашни думи и чуждици</vt:lpstr>
      <vt:lpstr>В час по български език с телефон в ръка</vt:lpstr>
      <vt:lpstr>В час по български език с телефон в ръка – II част </vt:lpstr>
      <vt:lpstr>Относително, отрицателно, неопределително и обобщително местоимение</vt:lpstr>
      <vt:lpstr>Благодаря     ви     за Вниманието!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„В часовете по български език без прелистване на учебници“</dc:title>
  <dc:creator>Нинови</dc:creator>
  <cp:lastModifiedBy>Нинови</cp:lastModifiedBy>
  <cp:revision>34</cp:revision>
  <dcterms:created xsi:type="dcterms:W3CDTF">2019-11-24T09:31:05Z</dcterms:created>
  <dcterms:modified xsi:type="dcterms:W3CDTF">2019-11-27T16:19:02Z</dcterms:modified>
</cp:coreProperties>
</file>