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1" r:id="rId2"/>
    <p:sldId id="325" r:id="rId3"/>
    <p:sldId id="326" r:id="rId4"/>
    <p:sldId id="327" r:id="rId5"/>
    <p:sldId id="256" r:id="rId6"/>
    <p:sldId id="257" r:id="rId7"/>
    <p:sldId id="258" r:id="rId8"/>
    <p:sldId id="350" r:id="rId9"/>
    <p:sldId id="344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314" r:id="rId18"/>
    <p:sldId id="368" r:id="rId19"/>
    <p:sldId id="369" r:id="rId20"/>
    <p:sldId id="266" r:id="rId21"/>
    <p:sldId id="330" r:id="rId22"/>
    <p:sldId id="331" r:id="rId23"/>
    <p:sldId id="268" r:id="rId24"/>
    <p:sldId id="338" r:id="rId25"/>
    <p:sldId id="348" r:id="rId26"/>
    <p:sldId id="349" r:id="rId27"/>
    <p:sldId id="341" r:id="rId28"/>
    <p:sldId id="340" r:id="rId29"/>
    <p:sldId id="343" r:id="rId30"/>
    <p:sldId id="342" r:id="rId31"/>
    <p:sldId id="271" r:id="rId32"/>
    <p:sldId id="274" r:id="rId33"/>
    <p:sldId id="275" r:id="rId34"/>
    <p:sldId id="276" r:id="rId35"/>
    <p:sldId id="277" r:id="rId36"/>
    <p:sldId id="278" r:id="rId37"/>
    <p:sldId id="294" r:id="rId38"/>
    <p:sldId id="295" r:id="rId39"/>
    <p:sldId id="296" r:id="rId40"/>
    <p:sldId id="279" r:id="rId41"/>
    <p:sldId id="324" r:id="rId42"/>
    <p:sldId id="280" r:id="rId43"/>
    <p:sldId id="281" r:id="rId44"/>
    <p:sldId id="365" r:id="rId45"/>
    <p:sldId id="282" r:id="rId46"/>
    <p:sldId id="345" r:id="rId47"/>
    <p:sldId id="360" r:id="rId48"/>
    <p:sldId id="283" r:id="rId49"/>
    <p:sldId id="284" r:id="rId50"/>
    <p:sldId id="285" r:id="rId51"/>
    <p:sldId id="366" r:id="rId52"/>
    <p:sldId id="286" r:id="rId53"/>
    <p:sldId id="287" r:id="rId54"/>
    <p:sldId id="288" r:id="rId55"/>
    <p:sldId id="367" r:id="rId56"/>
    <p:sldId id="289" r:id="rId57"/>
    <p:sldId id="313" r:id="rId58"/>
    <p:sldId id="290" r:id="rId59"/>
    <p:sldId id="297" r:id="rId60"/>
    <p:sldId id="305" r:id="rId61"/>
    <p:sldId id="298" r:id="rId62"/>
    <p:sldId id="299" r:id="rId63"/>
    <p:sldId id="300" r:id="rId64"/>
    <p:sldId id="364" r:id="rId65"/>
    <p:sldId id="301" r:id="rId66"/>
    <p:sldId id="302" r:id="rId67"/>
    <p:sldId id="303" r:id="rId68"/>
    <p:sldId id="328" r:id="rId69"/>
    <p:sldId id="353" r:id="rId70"/>
    <p:sldId id="373" r:id="rId71"/>
    <p:sldId id="307" r:id="rId72"/>
    <p:sldId id="310" r:id="rId73"/>
    <p:sldId id="311" r:id="rId74"/>
    <p:sldId id="346" r:id="rId75"/>
    <p:sldId id="357" r:id="rId76"/>
    <p:sldId id="370" r:id="rId77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78" autoAdjust="0"/>
    <p:restoredTop sz="94660"/>
  </p:normalViewPr>
  <p:slideViewPr>
    <p:cSldViewPr snapToGrid="0">
      <p:cViewPr varScale="1">
        <p:scale>
          <a:sx n="90" d="100"/>
          <a:sy n="90" d="100"/>
        </p:scale>
        <p:origin x="86" y="1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B05D8-10D9-43F1-9A04-1F833F625DBF}" type="datetimeFigureOut">
              <a:rPr lang="bg-BG" smtClean="0"/>
              <a:t>6.7.2024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7ED6B-8289-42DF-8385-BAFF31AA2F9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204685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B05D8-10D9-43F1-9A04-1F833F625DBF}" type="datetimeFigureOut">
              <a:rPr lang="bg-BG" smtClean="0"/>
              <a:t>6.7.2024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7ED6B-8289-42DF-8385-BAFF31AA2F9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4698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B05D8-10D9-43F1-9A04-1F833F625DBF}" type="datetimeFigureOut">
              <a:rPr lang="bg-BG" smtClean="0"/>
              <a:t>6.7.2024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7ED6B-8289-42DF-8385-BAFF31AA2F9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22208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B05D8-10D9-43F1-9A04-1F833F625DBF}" type="datetimeFigureOut">
              <a:rPr lang="bg-BG" smtClean="0"/>
              <a:t>6.7.2024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7ED6B-8289-42DF-8385-BAFF31AA2F9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487468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B05D8-10D9-43F1-9A04-1F833F625DBF}" type="datetimeFigureOut">
              <a:rPr lang="bg-BG" smtClean="0"/>
              <a:t>6.7.2024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7ED6B-8289-42DF-8385-BAFF31AA2F9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32554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B05D8-10D9-43F1-9A04-1F833F625DBF}" type="datetimeFigureOut">
              <a:rPr lang="bg-BG" smtClean="0"/>
              <a:t>6.7.2024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7ED6B-8289-42DF-8385-BAFF31AA2F9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23370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B05D8-10D9-43F1-9A04-1F833F625DBF}" type="datetimeFigureOut">
              <a:rPr lang="bg-BG" smtClean="0"/>
              <a:t>6.7.2024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7ED6B-8289-42DF-8385-BAFF31AA2F9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69518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B05D8-10D9-43F1-9A04-1F833F625DBF}" type="datetimeFigureOut">
              <a:rPr lang="bg-BG" smtClean="0"/>
              <a:t>6.7.2024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7ED6B-8289-42DF-8385-BAFF31AA2F9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42534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B05D8-10D9-43F1-9A04-1F833F625DBF}" type="datetimeFigureOut">
              <a:rPr lang="bg-BG" smtClean="0"/>
              <a:t>6.7.2024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7ED6B-8289-42DF-8385-BAFF31AA2F9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45478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B05D8-10D9-43F1-9A04-1F833F625DBF}" type="datetimeFigureOut">
              <a:rPr lang="bg-BG" smtClean="0"/>
              <a:t>6.7.2024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7ED6B-8289-42DF-8385-BAFF31AA2F9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42015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B05D8-10D9-43F1-9A04-1F833F625DBF}" type="datetimeFigureOut">
              <a:rPr lang="bg-BG" smtClean="0"/>
              <a:t>6.7.2024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7ED6B-8289-42DF-8385-BAFF31AA2F9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13431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4B05D8-10D9-43F1-9A04-1F833F625DBF}" type="datetimeFigureOut">
              <a:rPr lang="bg-BG" smtClean="0"/>
              <a:t>6.7.2024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17ED6B-8289-42DF-8385-BAFF31AA2F9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48453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acebook.com/kevorkkevorkianVN/videos/2207272906193043/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140200"/>
            <a:ext cx="12192000" cy="2717799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bg-BG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</a:p>
          <a:p>
            <a:pPr algn="just"/>
            <a:r>
              <a:rPr lang="bg-BG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Изготвил презентацията: Иван Инев</a:t>
            </a:r>
            <a:endParaRPr lang="bg-BG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-101599"/>
            <a:ext cx="12192000" cy="4241799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bg-BG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Годишен семинар на АУБЕЛ</a:t>
            </a:r>
            <a:br>
              <a:rPr lang="bg-BG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 юли 2024 г.</a:t>
            </a:r>
            <a:br>
              <a:rPr lang="bg-BG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 разработки на урок за нови знания </a:t>
            </a:r>
            <a:br>
              <a:rPr lang="bg-BG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на урок за упражнение върху комедията „Балкански синдром“</a:t>
            </a:r>
            <a:br>
              <a:rPr lang="bg-BG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Станислав Стратиев</a:t>
            </a:r>
            <a:br>
              <a:rPr lang="bg-BG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bg-BG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4864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139700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bg-BG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Урок за нови </a:t>
            </a: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знания </a:t>
            </a:r>
            <a:b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върху комедията „Балкански синдром“</a:t>
            </a:r>
            <a:r>
              <a:rPr lang="bg-BG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" y="1134533"/>
            <a:ext cx="12192001" cy="5723466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marL="342900" indent="-342900" algn="just">
              <a:buFont typeface="Wingdings" panose="05000000000000000000" pitchFamily="2" charset="2"/>
              <a:buChar char="v"/>
            </a:pPr>
            <a:endParaRPr lang="bg-BG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 </a:t>
            </a:r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интерпретация, съпоставителен метод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дидактически форми </a:t>
            </a:r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беседа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дискусия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Образователни цели –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 се представят факторите, оказали влияние при формирането на нравствения облик и естетическите възгледи на Станислав Стратиев;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 се изясни същността на комедията като жанрова разновидност на литературния род драма; да се разгледат жанровите характеристики на комедията, проявени в „Балкански синдром“; да се коментират измеренията на темата за родното и чуждото в драматургичното произведение; да се разкрият характерните за пиесата начини за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въздействие.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 понятия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комедия, комично, хумор, пародия, сатира, гротеска,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абсурд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Вътрешнопредметна връзка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 обучението по български език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(спазване на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правоговорните норми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изказванията; тълкуване на фразеологични словосъчетания)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Междупредметна връзка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 обучението по история и цивилизации 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562367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066801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Библиография</a:t>
            </a:r>
            <a:b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63601"/>
            <a:ext cx="12192000" cy="59944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just"/>
            <a:endParaRPr lang="bg-BG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Стратиев, Станислав.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Животът, макар и кратък. Подробности от пейзажа. Балкански синдром. С., 1990.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https://stanislavstratiev.org/library/?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page_id=839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/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Стратиев, Станислав.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другата страна. С., 1994.</a:t>
            </a:r>
          </a:p>
          <a:p>
            <a:pPr algn="just"/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Стратиев, Станислав.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Избрано. Т. 1 (Белетристика). С., 2009.</a:t>
            </a:r>
          </a:p>
          <a:p>
            <a:pPr algn="just"/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Стратиев, Станислав.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Избрано. Т.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(Драматургия).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С.,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2009. </a:t>
            </a:r>
          </a:p>
          <a:p>
            <a:pPr algn="just"/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Стратиев и Сатирата.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С., 2011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</a:p>
          <a:p>
            <a:pPr algn="just"/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Димитрова, Илияна.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Патология на родното в пиесата „Балкански синдром“. – В: </a:t>
            </a: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Проглас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2022, № 1.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http://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194.141.66.110/proglas/bul/vol31/iss1/art10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/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Димчева, Росица.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 живота и творчеството на Станислав Стратиев (Анкета от 1982 г.). – </a:t>
            </a:r>
          </a:p>
          <a:p>
            <a:pPr algn="just"/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В: </a:t>
            </a: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Литературна мисъл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1995/1996, № 1.</a:t>
            </a:r>
          </a:p>
          <a:p>
            <a:pPr algn="just"/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Панов, Александър.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Драматургията на Станислав Стратиев и наследството на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commedia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dell`arte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– В: </a:t>
            </a: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Литературна мисъл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2021, № 3.</a:t>
            </a:r>
          </a:p>
          <a:p>
            <a:pPr algn="just"/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8791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4402668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„Сърцето на динята“ – документален филм, </a:t>
            </a:r>
            <a:b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посветен на Станислав Стратиев</a:t>
            </a:r>
            <a:b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www.youtube.com</a:t>
            </a: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„В близък план със Станислав Стратиев“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документален филм</a:t>
            </a:r>
            <a:r>
              <a:rPr lang="bg-BG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www.youtube.com</a:t>
            </a:r>
            <a:b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242733"/>
            <a:ext cx="12192000" cy="3615267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85000" lnSpcReduction="20000"/>
          </a:bodyPr>
          <a:lstStyle/>
          <a:p>
            <a:endParaRPr lang="bg-BG" dirty="0" smtClean="0"/>
          </a:p>
          <a:p>
            <a:r>
              <a:rPr lang="bg-BG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Избрано от Златния фонд на Българското национално радио – </a:t>
            </a:r>
          </a:p>
          <a:p>
            <a:pPr algn="just"/>
            <a:r>
              <a:rPr lang="bg-BG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Станислав Стратиев</a:t>
            </a:r>
          </a:p>
          <a:p>
            <a:r>
              <a:rPr lang="bg-BG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https://www.youtube.com</a:t>
            </a:r>
            <a:endParaRPr lang="bg-BG" sz="2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sz="2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sz="2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„И ние като фазаните“ – алегорична история, разказана от Станислав Стратиев</a:t>
            </a:r>
          </a:p>
          <a:p>
            <a:r>
              <a:rPr lang="bg-BG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https://www.facebook.com/kevorkkevorkianVN/videos/2207272906193043</a:t>
            </a:r>
            <a:r>
              <a:rPr lang="en-US" sz="26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/</a:t>
            </a:r>
            <a:endParaRPr lang="bg-BG" sz="2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748144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363133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bg-BG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Станислав Стратиев</a:t>
            </a:r>
            <a:br>
              <a:rPr lang="bg-BG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(Станко Стратиев Миладинов)</a:t>
            </a:r>
            <a:b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1941 – 2000</a:t>
            </a:r>
            <a:endParaRPr lang="bg-BG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363133"/>
            <a:ext cx="12192000" cy="5494867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77500" lnSpcReduction="20000"/>
          </a:bodyPr>
          <a:lstStyle/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endParaRPr lang="bg-BG" i="1" dirty="0"/>
          </a:p>
          <a:p>
            <a:endParaRPr lang="bg-BG" i="1" dirty="0" smtClean="0"/>
          </a:p>
          <a:p>
            <a:endParaRPr lang="bg-BG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bg-BG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bg-BG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 се надявам, че сатирата ми помага за оздравяване </a:t>
            </a:r>
            <a:endParaRPr lang="bg-BG" sz="31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bg-BG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bg-BG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действителността, но и твърдо вярвам в това. </a:t>
            </a:r>
            <a:endParaRPr lang="bg-BG" sz="31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bg-BG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Иначе </a:t>
            </a:r>
            <a:r>
              <a:rPr lang="bg-BG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бих писал, </a:t>
            </a:r>
            <a:r>
              <a:rPr lang="bg-BG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bg-BG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бих работил.</a:t>
            </a:r>
          </a:p>
          <a:p>
            <a:endParaRPr lang="bg-BG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3798" y="1363134"/>
            <a:ext cx="4127269" cy="419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440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" y="-1"/>
            <a:ext cx="12251266" cy="1617134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bg-BG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Влиянието на семейната среда</a:t>
            </a:r>
            <a:br>
              <a:rPr lang="bg-BG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617132"/>
            <a:ext cx="12192000" cy="5240867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Струва </a:t>
            </a:r>
            <a:r>
              <a:rPr lang="bg-BG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 се, че една </a:t>
            </a:r>
            <a:r>
              <a:rPr lang="bg-BG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чувствителност, която е характерна за всеки човек на изкуството</a:t>
            </a:r>
            <a:r>
              <a:rPr lang="bg-BG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една доброта, прекалена доверчивост и </a:t>
            </a:r>
            <a:r>
              <a:rPr lang="bg-BG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отвореност за света</a:t>
            </a:r>
            <a:r>
              <a:rPr lang="bg-BG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идват от баща 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ми.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От </a:t>
            </a:r>
            <a:r>
              <a:rPr lang="bg-BG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майка ми съм 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наследил една вътрешна </a:t>
            </a:r>
            <a:r>
              <a:rPr lang="bg-BG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сила на характера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g-BG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упоритост</a:t>
            </a:r>
            <a:r>
              <a:rPr lang="bg-BG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неотстъпчивост </a:t>
            </a:r>
            <a:r>
              <a:rPr lang="bg-BG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 нещата 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bg-BG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живота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g-BG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склонност </a:t>
            </a:r>
            <a:r>
              <a:rPr lang="bg-BG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към борба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bg-BG" sz="28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bg-BG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Моралният кодекс ми е предаден по наследство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bg-BG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Баща ми е безкрайно честен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честен до непрактичност. Днес ми се струва понякога, че не би излъгал, дори от това да зависи животът му. </a:t>
            </a:r>
            <a:r>
              <a:rPr lang="bg-BG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Това е качество за сатирика, без което той би бил загубен.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bg-BG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51209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-16932"/>
            <a:ext cx="12192000" cy="1354666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bg-BG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Чувството за хумор</a:t>
            </a:r>
            <a:br>
              <a:rPr lang="bg-BG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32933"/>
            <a:ext cx="12191999" cy="5825067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bg-BG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Чувството </a:t>
            </a:r>
            <a:r>
              <a:rPr lang="bg-BG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хумор идва по линията на баща ми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bg-BG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Този тип хумор ми се струва, че го няма по другите краища на България. В него 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има </a:t>
            </a:r>
            <a:r>
              <a:rPr lang="bg-BG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виталност, която е характерна за хумора в България, но има 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bg-BG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парадоксалност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и </a:t>
            </a:r>
            <a:r>
              <a:rPr lang="bg-BG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прямота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g-BG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стремеж </a:t>
            </a:r>
            <a:r>
              <a:rPr lang="bg-BG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 се каже истината без оглед на средствата</a:t>
            </a:r>
            <a:r>
              <a:rPr lang="bg-BG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Този хумор </a:t>
            </a:r>
            <a:r>
              <a:rPr lang="bg-BG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е много елегантен, безпардонен е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но е пропит с нежна любов към човека, която е характерна за хората от този край. </a:t>
            </a:r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bg-BG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bg-BG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Вярвам, че смехът ще запази човека, ще го съхрани да си остане човек. </a:t>
            </a:r>
            <a:r>
              <a:rPr lang="bg-BG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чувам как в далечната 3000-на година човекът на бъдещето се смее. И се радвам за него.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bg-BG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endParaRPr lang="bg-BG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120760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119380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Усмивката на сатирика</a:t>
            </a:r>
            <a:b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193801"/>
            <a:ext cx="12192000" cy="5664199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algn="l"/>
            <a:r>
              <a:rPr lang="bg-BG" dirty="0" smtClean="0"/>
              <a:t>                                                                                         </a:t>
            </a:r>
            <a:endParaRPr lang="bg-BG" dirty="0"/>
          </a:p>
        </p:txBody>
      </p:sp>
      <p:pic>
        <p:nvPicPr>
          <p:cNvPr id="4" name="Content Placeholder 4" descr="Станислав Стратиев – пазачът на крепостта, наречена култура"/>
          <p:cNvPicPr>
            <a:picLocks noGrp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1193801"/>
            <a:ext cx="5122333" cy="50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Content Placeholder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599" y="1193801"/>
            <a:ext cx="5554134" cy="5080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1520770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024467" y="0"/>
            <a:ext cx="13250333" cy="99060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Тъгата на мъдреца</a:t>
            </a:r>
            <a:b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024467" y="762001"/>
            <a:ext cx="13216467" cy="60960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pPr algn="l"/>
            <a:endParaRPr lang="bg-BG" dirty="0" smtClean="0"/>
          </a:p>
          <a:p>
            <a:pPr algn="l"/>
            <a:endParaRPr lang="bg-BG" dirty="0"/>
          </a:p>
          <a:p>
            <a:pPr algn="l"/>
            <a:endParaRPr lang="bg-BG" dirty="0" smtClean="0"/>
          </a:p>
          <a:p>
            <a:pPr algn="l"/>
            <a:endParaRPr lang="bg-BG" dirty="0"/>
          </a:p>
          <a:p>
            <a:pPr algn="l"/>
            <a:endParaRPr lang="bg-BG" dirty="0" smtClean="0"/>
          </a:p>
          <a:p>
            <a:pPr algn="l"/>
            <a:endParaRPr lang="bg-BG" dirty="0"/>
          </a:p>
          <a:p>
            <a:pPr algn="l"/>
            <a:endParaRPr lang="bg-BG" dirty="0" smtClean="0"/>
          </a:p>
          <a:p>
            <a:pPr algn="l"/>
            <a:endParaRPr lang="bg-BG" dirty="0"/>
          </a:p>
          <a:p>
            <a:pPr algn="l"/>
            <a:endParaRPr lang="bg-BG" dirty="0" smtClean="0"/>
          </a:p>
          <a:p>
            <a:pPr algn="l"/>
            <a:r>
              <a:rPr lang="bg-BG" dirty="0"/>
              <a:t> </a:t>
            </a:r>
            <a:r>
              <a:rPr lang="bg-BG" dirty="0" smtClean="0"/>
              <a:t>   </a:t>
            </a:r>
          </a:p>
          <a:p>
            <a:pPr algn="l"/>
            <a:endParaRPr lang="bg-BG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</a:t>
            </a:r>
            <a:r>
              <a:rPr lang="bg-BG" sz="2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Някаква умора ме омотава, горчивина ме изпълва целия, недоволство </a:t>
            </a:r>
          </a:p>
          <a:p>
            <a:pPr algn="l"/>
            <a:r>
              <a:rPr lang="bg-BG" sz="2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от мен самия, от живота, който ни заобикаля, от миналото, от настоящето, </a:t>
            </a:r>
          </a:p>
          <a:p>
            <a:pPr algn="l"/>
            <a:r>
              <a:rPr lang="bg-BG" sz="2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от бъдещето... Деформацията на човека, превръщането му в нечовек, в нещо друго, </a:t>
            </a:r>
          </a:p>
          <a:p>
            <a:pPr algn="l"/>
            <a:r>
              <a:rPr lang="bg-BG" sz="2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е налице в живота ни и ние може да видим това, ако се погледнем в огледалото. </a:t>
            </a:r>
            <a:endParaRPr lang="bg-BG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5" descr="Станислав Стратиев; Държател: http://artistite.net"/>
          <p:cNvPicPr>
            <a:picLocks noGrp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100" y="761996"/>
            <a:ext cx="3911600" cy="433493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</p:pic>
      <p:pic>
        <p:nvPicPr>
          <p:cNvPr id="5" name="Content Placeholder 5" descr="Свободният човек мисли каквото иска, и яде каквото има. А ние винаги сме  предпочитали обратното” | BIG5.BG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7067" y="761997"/>
            <a:ext cx="4140200" cy="43349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63470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1727199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bg-BG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bg-BG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урналист във вестник „Народна младеж“</a:t>
            </a:r>
            <a:br>
              <a:rPr lang="bg-BG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1964 – 1968 г.</a:t>
            </a:r>
            <a:br>
              <a:rPr lang="bg-BG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447801"/>
            <a:ext cx="12192000" cy="54102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pPr algn="just"/>
            <a:r>
              <a:rPr lang="bg-BG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Най-дълго бях </a:t>
            </a:r>
            <a:r>
              <a:rPr lang="bg-BG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отдел „Писма на читателите“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Писмата бяха повече за различни неправди: </a:t>
            </a:r>
            <a:r>
              <a:rPr lang="bg-BG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въпроси, свързани с несправедливо уволнени хора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с хора, </a:t>
            </a:r>
            <a:r>
              <a:rPr lang="bg-BG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тормозени, защото са изказали мнението си за недостатъци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Това бяха писма, за които пътувахме в командировка из страната. </a:t>
            </a:r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Аз се чувствах като апостол на истината и справедливостта.</a:t>
            </a:r>
          </a:p>
          <a:p>
            <a:pPr algn="just"/>
            <a:r>
              <a:rPr lang="bg-BG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Всички </a:t>
            </a:r>
            <a:r>
              <a:rPr lang="bg-BG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тези хора, които ръководеха 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„Народна младеж“, оформиха в мен </a:t>
            </a:r>
            <a:r>
              <a:rPr lang="bg-BG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съзнанието</a:t>
            </a:r>
            <a:r>
              <a:rPr lang="bg-BG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че мога да защитя една кауза</a:t>
            </a:r>
            <a:r>
              <a:rPr lang="bg-BG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 </a:t>
            </a:r>
            <a:r>
              <a:rPr lang="bg-BG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можеш 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 </a:t>
            </a:r>
            <a:r>
              <a:rPr lang="bg-BG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имаш свой дял, свой глас 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bg-BG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истината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bg-BG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bg-BG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Вестникът постави една база, от която човек трябва да тръгне, </a:t>
            </a:r>
            <a:r>
              <a:rPr lang="bg-BG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даде ми позиция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знания, увереност.</a:t>
            </a:r>
            <a:endParaRPr lang="bg-BG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9084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871133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bg-BG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bg-BG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урналист във вестник „Стършел“</a:t>
            </a:r>
            <a:br>
              <a:rPr lang="bg-BG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1968 – 1975 г.</a:t>
            </a:r>
            <a:br>
              <a:rPr lang="bg-BG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583267"/>
            <a:ext cx="12191999" cy="527473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 algn="just"/>
            <a:r>
              <a:rPr lang="bg-BG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В </a:t>
            </a:r>
            <a:r>
              <a:rPr lang="bg-BG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„Стършел“ аз попаднах в самия център на проблемите</a:t>
            </a:r>
            <a:r>
              <a:rPr lang="bg-BG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 които живееше страната, бях кореспондент на вестника, </a:t>
            </a:r>
            <a:r>
              <a:rPr lang="bg-BG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бях по горещите места на много събития</a:t>
            </a:r>
            <a:r>
              <a:rPr lang="bg-BG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запознах се със стотици хора, случки и възгледи за живота, минах през много неща. </a:t>
            </a:r>
            <a:r>
              <a:rPr lang="bg-BG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Мисля, че без „Стършел“ от драматургията ми щеше да липсва онова, което е може би лично мое</a:t>
            </a:r>
            <a:r>
              <a:rPr lang="bg-BG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bg-BG" sz="28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Усилията ми се фокусираха върху абсурдите, уродливостите, които тук-там избиваха в нашия обществен организъм. </a:t>
            </a:r>
            <a:r>
              <a:rPr lang="bg-BG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 влияние на всички тези фактори се разви сатирическата линия в моето творчество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bg-BG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808748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2023533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bg-BG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Драматург на Сатиричния театър „Алеко Константинов“  </a:t>
            </a:r>
            <a:br>
              <a:rPr lang="bg-BG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(от 1975 г. до смъртта на твореца)</a:t>
            </a:r>
            <a:br>
              <a:rPr lang="bg-BG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 на Сатиричния театър (1983 – 1986 г.)</a:t>
            </a:r>
            <a:br>
              <a:rPr lang="bg-BG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" y="1828800"/>
            <a:ext cx="12251266" cy="50292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 algn="just"/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Бил съм щастлив в този театър. Най-напред като зрител, като един от щастливците, намерили билетче и вече омагьосани от тази ярка,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безпощадна и весела магия, наречена Сатиричен театър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А после и като един от тези, които участват в магията. </a:t>
            </a:r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bg-BG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Този театър за мен е като дом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Струва ми се, че никога не мога да му дам толкова, колкото той ми даде. </a:t>
            </a:r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bg-BG" sz="28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bg-BG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Един звънтящ гонг в сърцето на София, на България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звънящ оглушително понякога, понякога по-тихо, </a:t>
            </a:r>
            <a:r>
              <a:rPr lang="bg-BG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една свободна територия на сатирата, на различното мислене, на непозволеното...</a:t>
            </a:r>
            <a:endParaRPr lang="bg-BG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3968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583267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bg-BG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Изказвания на Станислав Стратиев </a:t>
            </a:r>
            <a:br>
              <a:rPr lang="bg-BG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ролята на театралното изкуство</a:t>
            </a:r>
            <a:br>
              <a:rPr lang="bg-BG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227667"/>
            <a:ext cx="12192000" cy="5630333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algn="just"/>
            <a:r>
              <a:rPr lang="bg-BG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algn="just"/>
            <a:r>
              <a:rPr lang="bg-BG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bg-BG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аедно </a:t>
            </a:r>
            <a:r>
              <a:rPr lang="bg-BG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това 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 </a:t>
            </a:r>
            <a:r>
              <a:rPr lang="bg-BG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бъде място за естетически и психологически търсения, да изразява 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представата </a:t>
            </a:r>
            <a:r>
              <a:rPr lang="bg-BG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своите автори за света и за човека, </a:t>
            </a:r>
            <a:r>
              <a:rPr lang="bg-BG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театърът би могъл да бъде и мъничко място, където може да се води диалог, където човекът да чува своите мисли, своите </a:t>
            </a:r>
            <a:r>
              <a:rPr lang="bg-BG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въпроси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да се включва в онова приключение, на което го кани театърът. </a:t>
            </a:r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bg-BG" sz="28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Макар и за малко, за една вечер, за два часа, </a:t>
            </a:r>
            <a:r>
              <a:rPr lang="bg-BG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човек се чувстваше човек в Сатиричния театър, чувстваше се личност, чувстваше се свободен и значим, обичаха го и го разбираха...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се мъчеха да му дадат кураж... И малко радост... И много смях...</a:t>
            </a:r>
            <a:endParaRPr lang="bg-BG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229772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" y="1"/>
            <a:ext cx="12192001" cy="1337733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endParaRPr lang="bg-BG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"/>
            <a:ext cx="12192000" cy="6857999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algn="just"/>
            <a:r>
              <a:rPr lang="bg-BG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</a:t>
            </a:r>
          </a:p>
          <a:p>
            <a:pPr algn="just"/>
            <a:endParaRPr lang="bg-BG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</a:t>
            </a:r>
            <a:r>
              <a:rPr lang="bg-BG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Театърът </a:t>
            </a:r>
            <a:r>
              <a:rPr lang="bg-BG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има предимството </a:t>
            </a:r>
            <a:r>
              <a:rPr lang="bg-BG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срещата </a:t>
            </a:r>
          </a:p>
          <a:p>
            <a:pPr algn="just"/>
            <a:r>
              <a:rPr lang="bg-BG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на </a:t>
            </a:r>
            <a:r>
              <a:rPr lang="bg-BG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живия човек с живия човек. </a:t>
            </a:r>
            <a:r>
              <a:rPr lang="bg-BG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Това е 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велико</a:t>
            </a:r>
          </a:p>
          <a:p>
            <a:pPr algn="just"/>
            <a:r>
              <a:rPr lang="bg-BG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нещо</a:t>
            </a:r>
            <a:r>
              <a:rPr lang="bg-BG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особено в епохата на 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автоматизиране</a:t>
            </a:r>
          </a:p>
          <a:p>
            <a:pPr algn="just"/>
            <a:r>
              <a:rPr lang="bg-BG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не </a:t>
            </a:r>
            <a:r>
              <a:rPr lang="bg-BG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 на производството, но и на 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човешкия</a:t>
            </a:r>
          </a:p>
          <a:p>
            <a:pPr algn="just"/>
            <a:r>
              <a:rPr lang="bg-BG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живот</a:t>
            </a:r>
            <a:r>
              <a:rPr lang="bg-BG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Човек разговаря с човека. </a:t>
            </a:r>
            <a:r>
              <a:rPr lang="bg-BG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Има</a:t>
            </a:r>
          </a:p>
          <a:p>
            <a:pPr algn="just"/>
            <a:r>
              <a:rPr lang="bg-BG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особена </a:t>
            </a:r>
            <a:r>
              <a:rPr lang="bg-BG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атмосфера в това, става </a:t>
            </a:r>
            <a:r>
              <a:rPr lang="bg-BG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някаква</a:t>
            </a:r>
          </a:p>
          <a:p>
            <a:pPr algn="just"/>
            <a:r>
              <a:rPr lang="bg-BG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магия</a:t>
            </a:r>
            <a:r>
              <a:rPr lang="bg-BG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изгражда се една общност, </a:t>
            </a:r>
            <a:endParaRPr lang="bg-BG" sz="28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едно съзаклятие.</a:t>
            </a:r>
          </a:p>
          <a:p>
            <a:pPr algn="just"/>
            <a:endParaRPr lang="bg-BG" dirty="0"/>
          </a:p>
        </p:txBody>
      </p:sp>
      <p:pic>
        <p:nvPicPr>
          <p:cNvPr id="4" name="Picture 3" descr="stanislav stratiev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66" y="1041400"/>
            <a:ext cx="3979333" cy="44111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92689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1253066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bg-BG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Мисията на театъра</a:t>
            </a:r>
            <a:br>
              <a:rPr lang="bg-BG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73667"/>
            <a:ext cx="12192000" cy="588433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bg-BG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algn="just"/>
            <a:r>
              <a:rPr lang="bg-BG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Независимо </a:t>
            </a:r>
            <a:r>
              <a:rPr lang="bg-BG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 театърът не може 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 </a:t>
            </a:r>
            <a:r>
              <a:rPr lang="bg-BG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издава закони срещу кариеризма, бюрокрацията и другите отрицателни явления, 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той </a:t>
            </a:r>
            <a:r>
              <a:rPr lang="bg-BG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може </a:t>
            </a:r>
            <a:r>
              <a:rPr lang="bg-BG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 събуди размисли, да подтикне към действия, към борба със слабостите в социалния ни </a:t>
            </a:r>
            <a:r>
              <a:rPr lang="bg-BG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живот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bg-BG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Изкуството, литературата играят ролята на нравствени корективи, ориентири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bg-BG" sz="28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Ние искаме да кажем още веднъж, че театърът е жив, че </a:t>
            </a:r>
            <a:r>
              <a:rPr lang="bg-BG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продължаваме и ще продължаваме да се борим с глупостта, с бездуховността, с несправедливостта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с всичко онова, което ни дърпа назад и не ни дава право спокойно да се наречем хора. </a:t>
            </a:r>
          </a:p>
          <a:p>
            <a:pPr algn="just"/>
            <a:r>
              <a:rPr lang="bg-BG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bg-BG" sz="2800" dirty="0"/>
          </a:p>
        </p:txBody>
      </p:sp>
    </p:spTree>
    <p:extLst>
      <p:ext uri="{BB962C8B-B14F-4D97-AF65-F5344CB8AC3E}">
        <p14:creationId xmlns:p14="http://schemas.microsoft.com/office/powerpoint/2010/main" val="3465197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49860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bg-BG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Абсурдните ситуации в пиесите</a:t>
            </a:r>
            <a:br>
              <a:rPr lang="bg-BG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Станислав Стратиев</a:t>
            </a:r>
            <a:br>
              <a:rPr lang="bg-BG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227667"/>
            <a:ext cx="12192000" cy="563033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 algn="just"/>
            <a:r>
              <a:rPr lang="bg-BG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Абсурдната </a:t>
            </a:r>
            <a:r>
              <a:rPr lang="bg-BG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ситуация се явява в моите творби там, </a:t>
            </a:r>
            <a:r>
              <a:rPr lang="bg-BG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където </a:t>
            </a:r>
            <a:r>
              <a:rPr lang="bg-BG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съществува живот. </a:t>
            </a:r>
            <a:r>
              <a:rPr lang="bg-BG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Това е разликата ми от едни чисти 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абсурдисти, </a:t>
            </a:r>
            <a:r>
              <a:rPr lang="bg-BG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които лабораторно конструират абсурда, вкарват героите в този експеримент и ги изследват как действат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Гледал съм някои работи на Бекет и Йонеско. Те пишат за друга душевност, за друго съзнание, което е различно от нашето. </a:t>
            </a:r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</a:p>
          <a:p>
            <a:pPr algn="just"/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bg-BG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bg-BG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 наглед нереалното идва от житейската ситуация, доколкото в нашия живот има многобройни абсурди.</a:t>
            </a:r>
            <a:r>
              <a:rPr lang="bg-BG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 възникват в моето творчество, без да ги измислям, аз просто ги събирам, 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окрупнявам. </a:t>
            </a:r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bg-BG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bg-BG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Огромната част от това, което пиша, трябва да премине </a:t>
            </a:r>
            <a:r>
              <a:rPr lang="bg-BG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през </a:t>
            </a:r>
            <a:r>
              <a:rPr lang="bg-BG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</a:t>
            </a:r>
            <a:r>
              <a:rPr lang="bg-BG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да съм го видял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почувствал. </a:t>
            </a:r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 всяка работа излизам от </a:t>
            </a:r>
            <a:r>
              <a:rPr lang="bg-BG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случката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bg-BG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bg-BG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481773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24892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bg-BG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за самостоятелна подготовка (по избор)</a:t>
            </a:r>
            <a:br>
              <a:rPr lang="bg-BG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 се прочете</a:t>
            </a:r>
            <a:r>
              <a:rPr lang="bg-BG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(откъс от) пиесата „В очакване на Годо“ на Самюъл Бекет</a:t>
            </a:r>
            <a:b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да се коментират нейните послания и</a:t>
            </a:r>
            <a:r>
              <a:rPr lang="bg-BG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спецификата на</a:t>
            </a:r>
            <a:r>
              <a:rPr lang="bg-BG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абсурдното.</a:t>
            </a:r>
            <a:b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://chitanka.info/text/25462-v-ochakvane-na-godo/2#textstart</a:t>
            </a:r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2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226733"/>
            <a:ext cx="12192000" cy="4783667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bg-BG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 се гледа спектакълът „В очакване на Годо“ – Театър „Българска армия“,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София. Да се напише рецензия за представлението.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bg-BG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bg-BG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гледа пиесата „О, щастливи дни“ на Самюъл Бекет – Театрална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работилница „Сфумато“, София. Да се напише рецензия.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bg-BG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 се гледа пиесата „Зимните навици на зайците“ на Станислав Стратиев –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Драматичен театър „Борис Луканов“, Ловеч. Да се напише рецензия.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bg-BG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Да се гледа пиесата „Животът, макар и кратък“ на Станислав Стратиев –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Театрална работилница „Сфумато“. Да се напише рецензия. </a:t>
            </a:r>
            <a:endParaRPr lang="bg-BG" b="1" dirty="0"/>
          </a:p>
        </p:txBody>
      </p:sp>
    </p:spTree>
    <p:extLst>
      <p:ext uri="{BB962C8B-B14F-4D97-AF65-F5344CB8AC3E}">
        <p14:creationId xmlns:p14="http://schemas.microsoft.com/office/powerpoint/2010/main" val="201817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498599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Станислав Стратиев</a:t>
            </a:r>
            <a:b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очакване на Годо</a:t>
            </a:r>
            <a:b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(вестник „Континент“, 19 септември 1995 г.)</a:t>
            </a:r>
            <a:endParaRPr lang="bg-BG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498599"/>
            <a:ext cx="12192000" cy="5359401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algn="just"/>
            <a:endParaRPr lang="bg-BG" dirty="0" smtClean="0"/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dirty="0"/>
              <a:t> </a:t>
            </a:r>
            <a:r>
              <a:rPr lang="bg-BG" dirty="0" smtClean="0"/>
              <a:t>     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Важното е, че ние сме в перманентно очакване.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Нещо да ни падне от небето.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Някой да дойде.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Нещо да стане.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Да се случи.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Все трябва да има спасение.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Все някой трябва да ни спаси.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Като ни спряха свободата, чакахме да падне Стената.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И падна.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Като ни присъстваха пет века, чакахме някой да ни освободи от присъствието им.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И ни освободи.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Ще ни спасят и сега.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6028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95580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Георги Марков</a:t>
            </a:r>
            <a:b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Есе за пиесата „В очакване на Годо“ (откъс) </a:t>
            </a:r>
            <a:r>
              <a:rPr lang="bg-BG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kultura.bg</a:t>
            </a: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955800"/>
            <a:ext cx="12192000" cy="49022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Цялата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пиеса протича в очакването на Годо, който така и не идва. Затова някои критици търсят смисъла в името на Годо, като го свързват с God –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Бог,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следователно излиза, че Естрагон и Владимир,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т.е.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човечеството,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чакат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Бога. Но дори ако наистина Бекет е целял това с тази игра на думи, аз мисля, че кой 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Годо,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няма абсолютно никакво значение. Пиесата е съсредоточена върху чакането, върху процеса на чакането.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Казано най-общо,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чакането се явява може би най-постоянното човешко състояние.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Всички чакат, откакто свят светува, човечеството винаги е чакало нещо да се случи, нещо да стане, всеки чака своя Годо, който значи милиони неща и всъщност нищо не значи, защото нищо не може да промени.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Бих казал,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 това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 пиеса за промяната. Възможна ли е промяна? Има ли въобще промяна? Променя ли се нещо на този свят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 да се проведе дискусия по въпросите, поставени в есето на Георги Марков.</a:t>
            </a:r>
            <a:endParaRPr lang="bg-BG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8701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1811866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bg-BG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Парадоксът и гротеската в комедиите  </a:t>
            </a:r>
            <a:br>
              <a:rPr lang="bg-BG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Станислав Стратиев</a:t>
            </a:r>
            <a:br>
              <a:rPr lang="bg-BG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608667"/>
            <a:ext cx="12276666" cy="524933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pPr algn="just"/>
            <a:r>
              <a:rPr lang="bg-BG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В </a:t>
            </a:r>
            <a:r>
              <a:rPr lang="bg-BG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пиесите си използвам парадокса, абсурдната ситуация, силната гротескова деформация. </a:t>
            </a:r>
            <a:r>
              <a:rPr lang="bg-BG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 за мене това е средство, не цел. Средство, което ми помага да тръгна от една „гореща“, „висока“ точка, изпускайки добре разработеното начало, дългите завръзки, 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натрупвания. </a:t>
            </a:r>
            <a:r>
              <a:rPr lang="bg-BG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bg-BG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острите и ярко </a:t>
            </a:r>
            <a:r>
              <a:rPr lang="bg-BG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парадоксални </a:t>
            </a:r>
            <a:r>
              <a:rPr lang="bg-BG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ситуации да сгъстя развитието на пиесата, да го направя максимално динамично, </a:t>
            </a:r>
            <a:r>
              <a:rPr lang="bg-BG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концентрирано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bg-BG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8070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761067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bg-BG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bg-BG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адача </a:t>
            </a:r>
            <a:r>
              <a:rPr lang="bg-BG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самостоятелна подготовка </a:t>
            </a: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справка </a:t>
            </a:r>
            <a:r>
              <a:rPr lang="bg-BG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речници на литературните термини </a:t>
            </a: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bg-BG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значението </a:t>
            </a: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понятието</a:t>
            </a:r>
            <a:b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парадокс </a:t>
            </a: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(гр. 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parádoxos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неочакван; противно на мнението)</a:t>
            </a:r>
            <a:r>
              <a:rPr lang="bg-BG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515533"/>
            <a:ext cx="12192000" cy="5342467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47500" lnSpcReduction="20000"/>
          </a:bodyPr>
          <a:lstStyle/>
          <a:p>
            <a:pPr algn="l"/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bg-BG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bg-BG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Находчив израз, изграден върху две противоречиви мисли, логически несъвместими. </a:t>
            </a:r>
          </a:p>
          <a:p>
            <a:pPr algn="l"/>
            <a:r>
              <a:rPr lang="bg-BG" sz="5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bg-BG" sz="5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bg-BG" sz="5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доц. Лозан Ницолов, Любомир Георгиев, Христо Джамбазки, Спас Спасов)</a:t>
            </a:r>
          </a:p>
          <a:p>
            <a:pPr algn="just"/>
            <a:endParaRPr lang="bg-BG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sz="5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Твърдение</a:t>
            </a:r>
            <a:r>
              <a:rPr lang="bg-BG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което изглежда алогично, лишено от смисъл, но ако бъде </a:t>
            </a:r>
            <a:r>
              <a:rPr lang="bg-BG" sz="5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анализирано задълбочено</a:t>
            </a:r>
            <a:r>
              <a:rPr lang="bg-BG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отпраща към истина от по-висш порядък. </a:t>
            </a:r>
            <a:endParaRPr lang="bg-BG" sz="5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sz="5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5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(</a:t>
            </a:r>
            <a:r>
              <a:rPr lang="bg-BG" sz="5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Енциклопедичен речник на литературните термини)  </a:t>
            </a:r>
            <a:endParaRPr lang="bg-BG" sz="51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bg-BG" sz="5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bg-BG" sz="5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bg-BG" sz="5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bg-BG" sz="5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Истината ни се разкрива най-добре чрез парадоксите. </a:t>
            </a:r>
            <a:r>
              <a:rPr lang="bg-BG" sz="5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(Оскар Уайлд)</a:t>
            </a:r>
          </a:p>
          <a:p>
            <a:pPr algn="l"/>
            <a:endParaRPr lang="bg-BG" sz="51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bg-BG" sz="5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bg-BG" sz="5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за парадокс в комедията „Балкански синдром“:</a:t>
            </a:r>
            <a:endParaRPr lang="bg-BG" sz="5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bg-BG" sz="5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bg-BG" sz="5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Бяла врана. </a:t>
            </a:r>
            <a:r>
              <a:rPr lang="bg-BG" sz="5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на мене ми се иска да направя нещо, което е забранено от закона. За да мога да гледам децата си в очите.</a:t>
            </a:r>
            <a:r>
              <a:rPr lang="bg-BG" sz="5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5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5100" dirty="0"/>
          </a:p>
        </p:txBody>
      </p:sp>
    </p:spTree>
    <p:extLst>
      <p:ext uri="{BB962C8B-B14F-4D97-AF65-F5344CB8AC3E}">
        <p14:creationId xmlns:p14="http://schemas.microsoft.com/office/powerpoint/2010/main" val="1746109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2099733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bg-BG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bg-BG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адача </a:t>
            </a:r>
            <a:r>
              <a:rPr lang="bg-BG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самостоятелна подготовка</a:t>
            </a:r>
            <a:r>
              <a:rPr lang="bg-BG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br>
              <a:rPr lang="bg-BG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справка в речници на литературните термини (по избор) </a:t>
            </a: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значението на </a:t>
            </a:r>
            <a:r>
              <a:rPr lang="bg-BG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понятието </a:t>
            </a:r>
            <a:r>
              <a:rPr lang="bg-BG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гротеска </a:t>
            </a: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(ит. 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grottesco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grott</a:t>
            </a: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пещера)</a:t>
            </a:r>
            <a:r>
              <a:rPr lang="bg-BG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540933"/>
            <a:ext cx="12192000" cy="5317067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l"/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Художествен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похват, свързан с изобразяването на хора и предмети в карикатурен и преувеличено комичен вид. </a:t>
            </a:r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(проф. Амелия Личева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l"/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Изображение на персонажи чрез тяхното окарикатуряване, стигащо до сатирично осмиване, деформация и дори до абсурд. </a:t>
            </a:r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(Тодор Беров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Сатирическите фрески на Станислав Стратиев напомнят гигантски карикатури.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(доц. Росица Димчева)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за гротеска в „Балкански синдром“:</a:t>
            </a:r>
            <a:endParaRPr lang="bg-BG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Печо. </a:t>
            </a: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Кара, ела си оправи хората, станахме за смях... Залитат, пият, пеят, като че ли са в хоремаг. Изпонаоблякоха се като за Заговезни... </a:t>
            </a:r>
            <a:r>
              <a:rPr lang="bg-BG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еатърът е пълен с графове и графини...</a:t>
            </a:r>
            <a:r>
              <a:rPr lang="bg-BG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9392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1999" cy="160020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bg-BG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Прозренията на Станислав Стратиев</a:t>
            </a:r>
            <a:br>
              <a:rPr lang="bg-BG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абсурдите на българския модел</a:t>
            </a:r>
            <a:br>
              <a:rPr lang="bg-BG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363133"/>
            <a:ext cx="12191999" cy="5494868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bg-BG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</a:p>
          <a:p>
            <a:pPr algn="just"/>
            <a:r>
              <a:rPr lang="bg-BG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Българският </a:t>
            </a:r>
            <a:r>
              <a:rPr lang="bg-BG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 е не аз да съм добре, а ти да си зле.</a:t>
            </a:r>
          </a:p>
          <a:p>
            <a:pPr algn="just"/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Правим </a:t>
            </a:r>
            <a:r>
              <a:rPr lang="bg-BG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всичко, за да не правим нищо.</a:t>
            </a:r>
          </a:p>
          <a:p>
            <a:pPr algn="just"/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Най </a:t>
            </a:r>
            <a:r>
              <a:rPr lang="bg-BG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обичаме да мразим.</a:t>
            </a:r>
          </a:p>
          <a:p>
            <a:pPr algn="just"/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Всичко </a:t>
            </a:r>
            <a:r>
              <a:rPr lang="bg-BG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тече, но нищо не се изменя</a:t>
            </a: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/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Това </a:t>
            </a:r>
            <a:r>
              <a:rPr lang="bg-BG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 българският </a:t>
            </a:r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диалог. Той </a:t>
            </a:r>
            <a:r>
              <a:rPr lang="bg-BG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въобще не дава думата на другия</a:t>
            </a:r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/>
            <a:r>
              <a:rPr lang="bg-BG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bg-BG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Вместо </a:t>
            </a:r>
            <a:r>
              <a:rPr lang="bg-BG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 се хванат за работа, </a:t>
            </a:r>
            <a:r>
              <a:rPr lang="bg-BG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българите </a:t>
            </a:r>
            <a:r>
              <a:rPr lang="bg-BG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 хващат за </a:t>
            </a:r>
            <a:r>
              <a:rPr lang="bg-BG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гушите.</a:t>
            </a:r>
            <a:endParaRPr lang="bg-BG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Ние </a:t>
            </a:r>
            <a:r>
              <a:rPr lang="bg-BG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маркираме другост, за да останем същите</a:t>
            </a:r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/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България </a:t>
            </a:r>
            <a:r>
              <a:rPr lang="bg-BG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страната на неограничените невъзможности</a:t>
            </a: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pPr algn="l"/>
            <a:r>
              <a:rPr lang="bg-BG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endParaRPr lang="bg-BG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504273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888066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Комедията „Балкански синдром“ </a:t>
            </a:r>
            <a:b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сцената на Сатиричния театър „Алеко Константинов“</a:t>
            </a:r>
            <a:b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Премиера – 10 май 1987 г.; режисьор – Иван Добчев</a:t>
            </a:r>
            <a:endParaRPr lang="bg-BG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" y="1888067"/>
            <a:ext cx="12192000" cy="4969932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marL="0" indent="0" algn="just">
              <a:buNone/>
            </a:pPr>
            <a:r>
              <a:rPr lang="bg-BG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Станислав </a:t>
            </a:r>
            <a:r>
              <a:rPr lang="bg-BG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Стратиев: </a:t>
            </a:r>
          </a:p>
          <a:p>
            <a:pPr marL="0" indent="0" algn="just">
              <a:buNone/>
            </a:pP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bg-BG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Дойде </a:t>
            </a:r>
            <a:r>
              <a:rPr lang="bg-BG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трийсетгодишнината на театъра, </a:t>
            </a:r>
            <a:r>
              <a:rPr lang="bg-BG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трябваше</a:t>
            </a:r>
          </a:p>
          <a:p>
            <a:pPr marL="0" indent="0" algn="just">
              <a:buNone/>
            </a:pPr>
            <a:r>
              <a:rPr lang="bg-BG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спектакъл</a:t>
            </a:r>
            <a:r>
              <a:rPr lang="bg-BG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трябваше да покажем </a:t>
            </a:r>
            <a:r>
              <a:rPr lang="bg-BG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почти цялата трупа,</a:t>
            </a:r>
          </a:p>
          <a:p>
            <a:pPr marL="0" indent="0" algn="just">
              <a:buNone/>
            </a:pPr>
            <a:r>
              <a:rPr lang="bg-BG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трябваше </a:t>
            </a:r>
            <a:r>
              <a:rPr lang="bg-BG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високо и ясно </a:t>
            </a:r>
            <a:r>
              <a:rPr lang="bg-BG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 заявим къде сме, с кого сме,</a:t>
            </a:r>
          </a:p>
          <a:p>
            <a:pPr marL="0" indent="0" algn="just">
              <a:buNone/>
            </a:pPr>
            <a:r>
              <a:rPr lang="bg-BG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bg-BG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 назовем </a:t>
            </a:r>
            <a:r>
              <a:rPr lang="bg-BG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нещата </a:t>
            </a:r>
            <a:r>
              <a:rPr lang="bg-BG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със собствените им имена. </a:t>
            </a:r>
            <a:r>
              <a:rPr lang="bg-BG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Поне </a:t>
            </a:r>
          </a:p>
          <a:p>
            <a:pPr marL="0" indent="0" algn="just">
              <a:buNone/>
            </a:pPr>
            <a:r>
              <a:rPr lang="bg-BG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веднъж,</a:t>
            </a:r>
            <a:r>
              <a:rPr lang="bg-BG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поне </a:t>
            </a:r>
            <a:r>
              <a:rPr lang="bg-BG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празника ни, </a:t>
            </a:r>
            <a:r>
              <a:rPr lang="bg-BG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никой </a:t>
            </a:r>
            <a:r>
              <a:rPr lang="bg-BG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нямаше </a:t>
            </a:r>
            <a:r>
              <a:rPr lang="bg-BG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 ни спира.</a:t>
            </a:r>
          </a:p>
          <a:p>
            <a:pPr marL="0" indent="0" algn="just">
              <a:buNone/>
            </a:pPr>
            <a:endParaRPr lang="bg-BG" sz="24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bg-BG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</a:t>
            </a:r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Плакат </a:t>
            </a:r>
            <a:r>
              <a:rPr lang="bg-BG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Людмил Чехларов</a:t>
            </a:r>
            <a:endParaRPr lang="bg-BG" sz="2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bg-BG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</a:t>
            </a:r>
            <a:endParaRPr lang="bg-BG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bg-BG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Content Placeholder 4" descr="Балкански синдром"/>
          <p:cNvPicPr>
            <a:picLocks noGrp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5600" y="1968499"/>
            <a:ext cx="3615269" cy="38904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2519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44780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Времето на „гласност и преустройство“ –</a:t>
            </a:r>
            <a:b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втората половина на 80-те години на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XX </a:t>
            </a: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век</a:t>
            </a:r>
            <a:b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447800"/>
            <a:ext cx="12192000" cy="54102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bg-BG" dirty="0" smtClean="0"/>
              <a:t>   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Проф. Евгения Калинова: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средата на 80-те години върху отношенията между властта и интелигенцията в България нарастващо влияние оказва „перестройката“ в СССР. Вниманието на управляващите е концентрирано върху икономическите проблеми, но те не могат да не забележат засилващото се социално недоволство. Негов изразител е интелигенцията, макар творците все още да се придържат към иносказателните критики.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bg-BG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Тодор Живков взема мерки </a:t>
            </a:r>
            <a:r>
              <a:rPr lang="bg-BG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клапанът на събралото се недоволство да бъде частично отварян. </a:t>
            </a: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Той е информиран, че социологическите проучвания сред младежта и докладите на специалните служби показват </a:t>
            </a:r>
            <a:r>
              <a:rPr lang="bg-BG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нарастващото желание на хората за промяна</a:t>
            </a: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 негово предложение Политбюро на ЦК на БКП приема решение „На решителна борба срещу отрицателните явления в нашия живот“. Само 2-3 години по-рано властта забранява романи, филми и пиеси, разкриващи същите явления, но в новите условия се опитва да си присвои ролята на борец срещу тях. </a:t>
            </a:r>
          </a:p>
          <a:p>
            <a:pPr algn="just"/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7910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380067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bg-BG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Времето на „гласност и преустройство“ –</a:t>
            </a:r>
            <a:br>
              <a:rPr lang="bg-BG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втората половина на 80-те години на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XX </a:t>
            </a:r>
            <a:r>
              <a:rPr lang="bg-BG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век</a:t>
            </a:r>
            <a:br>
              <a:rPr lang="bg-BG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380067"/>
            <a:ext cx="12192001" cy="5477933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algn="just"/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 algn="just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 „социалните деформации“ са посочени кражбите, злоупотребите, корупцията, безпринципността на връзките и ходатайствата, задушаването на критиката. Разбира се, </a:t>
            </a:r>
            <a:r>
              <a:rPr lang="bg-BG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предвидените мерки са само пожелателни</a:t>
            </a: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bg-BG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bg-BG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подходът, и стилистиката на решението имитират духа на „перестройката“</a:t>
            </a: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но властта се опитва да овладее недоволството, без да предвижда ограничаване на личната власт на Тодор Живков или демократизиране на духовната сфера.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bg-BG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bg-BG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„История на българите“, том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2009 г., стр. 587 – 588</a:t>
            </a:r>
            <a:endParaRPr lang="bg-BG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5847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159933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„Балкански синдром“ в Сатиричния театър „Алеко Константинов“</a:t>
            </a:r>
            <a:b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159933"/>
            <a:ext cx="12192000" cy="5698067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algn="l"/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endParaRPr lang="bg-BG" dirty="0"/>
          </a:p>
          <a:p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</a:t>
            </a:r>
          </a:p>
          <a:p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Светослав Пеев в ролята на Директора на театъра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bg-BG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и Мариана Аламанчева в ролята на Жената с проблем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2333" y="1159932"/>
            <a:ext cx="5350932" cy="443641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159934"/>
            <a:ext cx="5669822" cy="5435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204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"/>
            <a:ext cx="12192000" cy="948266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„Балкански синдром“ в Сатиричния театър „Алеко Константинов“</a:t>
            </a:r>
            <a:b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95867"/>
            <a:ext cx="12192000" cy="6062134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endParaRPr lang="bg-BG" dirty="0" smtClean="0"/>
          </a:p>
          <a:p>
            <a:endParaRPr lang="bg-BG" dirty="0" smtClean="0"/>
          </a:p>
          <a:p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Светослав Пеев (вляво), Димитър Георгиев в ролята на Йовчо (в средата)</a:t>
            </a:r>
          </a:p>
          <a:p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Ивайло Калоянчев в ролята на Кума (вдясно)</a:t>
            </a:r>
          </a:p>
          <a:p>
            <a:endParaRPr lang="bg-BG" dirty="0"/>
          </a:p>
        </p:txBody>
      </p:sp>
      <p:pic>
        <p:nvPicPr>
          <p:cNvPr id="4" name="Picture 3" descr="Станислав Стратиев | Балкански синдром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2401" y="795867"/>
            <a:ext cx="6231466" cy="47752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64400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1083732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„Балкански синдром“ в Сатиричния театър „Алеко Константинов“</a:t>
            </a:r>
            <a:b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38199"/>
            <a:ext cx="12192000" cy="6019801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endParaRPr lang="bg-BG" dirty="0" smtClean="0"/>
          </a:p>
          <a:p>
            <a:endParaRPr lang="bg-BG" dirty="0" smtClean="0"/>
          </a:p>
          <a:p>
            <a:endParaRPr lang="bg-BG" dirty="0" smtClean="0"/>
          </a:p>
          <a:p>
            <a:endParaRPr lang="bg-BG" dirty="0" smtClean="0"/>
          </a:p>
          <a:p>
            <a:endParaRPr lang="bg-BG" dirty="0" smtClean="0"/>
          </a:p>
          <a:p>
            <a:endParaRPr lang="bg-BG" dirty="0" smtClean="0"/>
          </a:p>
          <a:p>
            <a:endParaRPr lang="bg-BG" dirty="0" smtClean="0"/>
          </a:p>
          <a:p>
            <a:endParaRPr lang="bg-BG" dirty="0" smtClean="0"/>
          </a:p>
          <a:p>
            <a:endParaRPr lang="bg-BG" dirty="0" smtClean="0"/>
          </a:p>
          <a:p>
            <a:endParaRPr lang="bg-BG" dirty="0" smtClean="0"/>
          </a:p>
          <a:p>
            <a:endParaRPr lang="bg-BG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Мария Статулова в ролята на Цонка</a:t>
            </a:r>
            <a:endParaRPr lang="bg-BG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&lt;i&gt;Балкански синдром&lt;/i&gt;. Сатиричен театър, София. Режисьор Иван Добчев. &lt;br /&gt;&lt;i&gt;// Фотограф: Иво Хаджимишев.&lt;/i&gt;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199" y="838199"/>
            <a:ext cx="7255934" cy="54610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44005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"/>
            <a:ext cx="12192000" cy="1910292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bg-BG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Пиесата „Балкански синдром“ </a:t>
            </a: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bg-BG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Малък градски театър „Зад канала</a:t>
            </a: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b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Премиера – 2 октомври 2010 г.</a:t>
            </a:r>
            <a:endParaRPr lang="bg-BG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910291"/>
            <a:ext cx="12192000" cy="49784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marL="0" indent="0" algn="just">
              <a:buNone/>
            </a:pPr>
            <a:r>
              <a:rPr lang="bg-BG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Режисьорът Мариус </a:t>
            </a:r>
            <a:r>
              <a:rPr lang="bg-BG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Куркински: </a:t>
            </a:r>
            <a:endParaRPr lang="bg-BG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Протегнах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ръце към </a:t>
            </a:r>
            <a:r>
              <a:rPr lang="bg-BG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Балкански синдром”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като към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историческа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пиеса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Отбягвам всякакво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осъвременяване.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Нека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майсторството на автора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 послужи за припомняне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едно конкретно време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българската история. Времето на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bg-BG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перестройката”.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Краят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един режим и началото на друг. </a:t>
            </a: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Стратиев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 обхванат от тъжно предчувствие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Големият 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писател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обича своя народ, но се налага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 му разкаже една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тъжна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дори страшна театрална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приказка</a:t>
            </a:r>
            <a:r>
              <a:rPr lang="bg-BG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bg-BG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2400" y="1910291"/>
            <a:ext cx="3081867" cy="4097952"/>
          </a:xfrm>
        </p:spPr>
      </p:pic>
    </p:spTree>
    <p:extLst>
      <p:ext uri="{BB962C8B-B14F-4D97-AF65-F5344CB8AC3E}">
        <p14:creationId xmlns:p14="http://schemas.microsoft.com/office/powerpoint/2010/main" val="3498029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11760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bg-BG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Сцени от „Балкански синдром“ </a:t>
            </a:r>
            <a:br>
              <a:rPr lang="bg-BG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Малък градски театър „Зад канала“</a:t>
            </a:r>
            <a:endParaRPr lang="bg-BG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117600"/>
            <a:ext cx="12192000" cy="57404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pPr algn="just"/>
            <a:endParaRPr lang="bg-BG" dirty="0"/>
          </a:p>
          <a:p>
            <a:pPr algn="just"/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endParaRPr lang="bg-BG" dirty="0"/>
          </a:p>
          <a:p>
            <a:endParaRPr lang="bg-BG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bg-BG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Мариус Куркински</a:t>
            </a:r>
            <a:r>
              <a:rPr lang="bg-BG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Александър </a:t>
            </a:r>
            <a:r>
              <a:rPr lang="bg-BG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Кадиев в ролята на Директора на театъра</a:t>
            </a:r>
            <a:endParaRPr lang="bg-BG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bg-BG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Тия простотии човешки</a:t>
            </a:r>
            <a:r>
              <a:rPr lang="bg-BG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се убеждаваме,                 </a:t>
            </a:r>
            <a:r>
              <a:rPr lang="bg-BG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bg-BG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Евгени Будинов в ролята на Кума</a:t>
            </a:r>
            <a:r>
              <a:rPr lang="bg-BG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endParaRPr lang="bg-BG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bg-BG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 не са само</a:t>
            </a:r>
            <a:r>
              <a:rPr lang="bg-BG" sz="2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балкански, а са световни...                  </a:t>
            </a:r>
            <a:endParaRPr lang="bg-BG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1867" y="1210733"/>
            <a:ext cx="6439959" cy="429330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32" y="1210733"/>
            <a:ext cx="3174743" cy="4293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899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30200"/>
            <a:ext cx="9144000" cy="736600"/>
          </a:xfrm>
        </p:spPr>
        <p:txBody>
          <a:bodyPr>
            <a:normAutofit/>
          </a:bodyPr>
          <a:lstStyle/>
          <a:p>
            <a:endParaRPr lang="bg-BG" sz="2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12192000" cy="68580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endParaRPr lang="bg-BG" dirty="0"/>
          </a:p>
          <a:p>
            <a:endParaRPr lang="bg-BG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Христина Караиванова в ролята на </a:t>
            </a:r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аба Кера, Таня Пашанкова в ролята на Цонка и Александър Кадиев</a:t>
            </a:r>
          </a:p>
          <a:p>
            <a:endParaRPr lang="bg-BG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4200" y="84668"/>
            <a:ext cx="8267696" cy="5511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296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457201"/>
            <a:ext cx="9144000" cy="533400"/>
          </a:xfrm>
        </p:spPr>
        <p:txBody>
          <a:bodyPr>
            <a:normAutofit fontScale="90000"/>
          </a:bodyPr>
          <a:lstStyle/>
          <a:p>
            <a:endParaRPr lang="bg-B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12192000" cy="68580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endParaRPr lang="bg-BG" dirty="0" smtClean="0"/>
          </a:p>
          <a:p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Таня Пашанкова в ролята на Цонка, </a:t>
            </a:r>
          </a:p>
          <a:p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Владимир Димитров в ролята на Георги </a:t>
            </a:r>
          </a:p>
          <a:p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Александър Кадиев</a:t>
            </a:r>
            <a:endParaRPr lang="bg-BG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742" y="67733"/>
            <a:ext cx="8099058" cy="5395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621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516467"/>
            <a:ext cx="9144000" cy="541866"/>
          </a:xfrm>
        </p:spPr>
        <p:txBody>
          <a:bodyPr>
            <a:normAutofit fontScale="90000"/>
          </a:bodyPr>
          <a:lstStyle/>
          <a:p>
            <a:endParaRPr lang="bg-B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12192000" cy="68580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endParaRPr lang="bg-BG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Антоний Аргиров в ролята на Извънземното, </a:t>
            </a:r>
          </a:p>
          <a:p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Евгени Будинов и Александър Кадиев</a:t>
            </a:r>
            <a:endParaRPr lang="bg-BG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4468" y="126461"/>
            <a:ext cx="7007952" cy="5385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763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482600"/>
            <a:ext cx="9144000" cy="550333"/>
          </a:xfrm>
        </p:spPr>
        <p:txBody>
          <a:bodyPr>
            <a:normAutofit fontScale="90000"/>
          </a:bodyPr>
          <a:lstStyle/>
          <a:p>
            <a:endParaRPr lang="bg-B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12192000" cy="68580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endParaRPr lang="bg-BG" dirty="0"/>
          </a:p>
          <a:p>
            <a:endParaRPr lang="bg-BG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Александър Кадиев и Антоний Аргиров</a:t>
            </a:r>
            <a:endParaRPr lang="bg-BG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6484" y="143933"/>
            <a:ext cx="8898983" cy="5926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114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269999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bg-BG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bg-BG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bg-BG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bg-BG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адача за самостоятелна подготовка </a:t>
            </a: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справка в речници </a:t>
            </a:r>
            <a:b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литературните термини за значението на понятието </a:t>
            </a:r>
            <a:r>
              <a:rPr lang="bg-BG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комедия</a:t>
            </a:r>
            <a:r>
              <a:rPr lang="bg-BG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41401"/>
            <a:ext cx="12192000" cy="58166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endParaRPr 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Понятието </a:t>
            </a: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комедия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гръцки произход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означава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„песен на комоса“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комос</a:t>
            </a: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веселяща се тълпа, карнавално шествие в Древна Гърция по време на празненствата в чест на бог Дионис).</a:t>
            </a:r>
          </a:p>
          <a:p>
            <a:pPr algn="just"/>
            <a:endParaRPr 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Комедията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драматургично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произведение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(жанрова разновидност на литературния род драма),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предназначено за театрална сцена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което героите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ситуациите са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разкрити чрез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формите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естетическата категория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комично: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хумор, пародия,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сатира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Комедия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ситуациите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недоразумения,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преобличания,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фарсови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моменти; проф. Иван Попиванов: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„комични ситуации, при които има изненадващо действие, контрапункт в сюжета, свързан с неочаквани обрати“.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Комедия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характерите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(нравите)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изобличение на човешките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недостатъци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пороци; осмиване на персонажите чрез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хиперболизация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техни характерни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черти;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представяне преди всичко на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човешки типове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не на индивидуализирани герои.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3489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19380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bg-BG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bg-BG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адача за самостоятелна подготовка </a:t>
            </a: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bg-BG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справка в речници </a:t>
            </a: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bg-BG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литературните термини за значението на </a:t>
            </a: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понятието </a:t>
            </a:r>
            <a:r>
              <a:rPr lang="bg-BG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хумор</a:t>
            </a: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89000"/>
            <a:ext cx="12191999" cy="59690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2500"/>
          </a:bodyPr>
          <a:lstStyle/>
          <a:p>
            <a:pPr algn="just"/>
            <a:r>
              <a:rPr lang="bg-BG" dirty="0"/>
              <a:t> </a:t>
            </a:r>
            <a:r>
              <a:rPr lang="bg-BG" dirty="0" smtClean="0"/>
              <a:t>   </a:t>
            </a:r>
          </a:p>
          <a:p>
            <a:pPr algn="just"/>
            <a:r>
              <a:rPr lang="bg-BG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Докато сатирата е остра, гневна критика, хуморът е доброжелателно отрицание чрез </a:t>
            </a:r>
            <a:r>
              <a:rPr lang="bg-BG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добродушен смях</a:t>
            </a:r>
            <a:r>
              <a:rPr lang="bg-BG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bg-BG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(Тодор Беров)</a:t>
            </a:r>
          </a:p>
          <a:p>
            <a:pPr algn="just"/>
            <a:endParaRPr lang="bg-BG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Хуморът е </a:t>
            </a:r>
            <a:r>
              <a:rPr lang="bg-BG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най-меката проява на комичното</a:t>
            </a:r>
            <a:r>
              <a:rPr lang="bg-BG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bg-BG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bg-BG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Той </a:t>
            </a:r>
            <a:r>
              <a:rPr lang="bg-BG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е враждебно настроен към своите обекти</a:t>
            </a:r>
            <a:r>
              <a:rPr lang="bg-BG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bg-BG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bg-BG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Често е </a:t>
            </a:r>
            <a:r>
              <a:rPr lang="bg-BG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 за  по-мъдро разбиране на света</a:t>
            </a:r>
            <a:r>
              <a:rPr lang="bg-BG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такъв, какъвто е, с всичките му слабости, но и с човешката му същност. </a:t>
            </a:r>
            <a:r>
              <a:rPr lang="bg-BG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(проф. Александър Панов)</a:t>
            </a:r>
          </a:p>
          <a:p>
            <a:pPr algn="just"/>
            <a:endParaRPr lang="bg-BG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bg-BG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Хуморът е неотделим от смеха. </a:t>
            </a:r>
            <a:r>
              <a:rPr lang="bg-BG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него се осмиват слабости, които не са свързани с пороци</a:t>
            </a:r>
            <a:r>
              <a:rPr lang="bg-BG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По това хуморът се различава от сатирата. </a:t>
            </a:r>
            <a:r>
              <a:rPr lang="bg-BG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(доц. Лозан Ницолов</a:t>
            </a:r>
            <a:r>
              <a:rPr lang="bg-BG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др.)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endParaRPr lang="bg-BG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bg-BG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Хуморът не предизвиква само весел смях, в неговите чувства е също и тъгата.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bg-BG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bg-BG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хумора е чужда агресията на иронията и особено на сатирата. </a:t>
            </a:r>
            <a:r>
              <a:rPr lang="bg-BG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(проф. Исак Паси)</a:t>
            </a:r>
            <a:endParaRPr lang="bg-BG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3275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-1"/>
            <a:ext cx="12192000" cy="1600201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bg-BG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за самостоятелна подготовка </a:t>
            </a:r>
            <a:r>
              <a:rPr lang="bg-BG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справка в речници на литературните термини </a:t>
            </a: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значението </a:t>
            </a:r>
            <a:r>
              <a:rPr lang="bg-BG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понятието </a:t>
            </a:r>
            <a:r>
              <a:rPr lang="bg-BG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пародия </a:t>
            </a:r>
            <a:br>
              <a:rPr lang="bg-BG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(стгр. 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ara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„против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“,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ode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песен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“)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600200"/>
            <a:ext cx="12192000" cy="52578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bg-BG" dirty="0" smtClean="0"/>
              <a:t>    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Шеговито или подигравателно подражание на известно литературно произведение със запазване на външните му отличителни черти.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атирично-хумористично произведение, което представлява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комично изкривяване на вече съществуваща творба, стил, жанр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(проф. Мария Герджикова, Олга Попова, Илиана Кръстева)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В зависимост от това за какви цели се използва пародията, дали за меко и добродушно осмиване, или за бичуващо отрицание, можем да говорим за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хумористична и сатирична пародия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(проф. Александър Панов)</a:t>
            </a:r>
          </a:p>
          <a:p>
            <a:pPr algn="just"/>
            <a:endParaRPr lang="bg-BG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Пародия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окарикатурено подражание или подобие на нещо.</a:t>
            </a:r>
            <a:endParaRPr lang="bg-BG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358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1168399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bg-BG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за самостоятелна подготовка </a:t>
            </a:r>
            <a:r>
              <a:rPr lang="bg-BG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справка в речници </a:t>
            </a: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bg-BG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литературните термини за значението на </a:t>
            </a: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понятието </a:t>
            </a:r>
            <a:r>
              <a:rPr lang="bg-BG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сатира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(лат. 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satira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смес)</a:t>
            </a:r>
            <a:b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07533"/>
            <a:ext cx="12192000" cy="5960534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bg-BG" dirty="0" smtClean="0"/>
              <a:t>    </a:t>
            </a:r>
          </a:p>
          <a:p>
            <a:pPr algn="just"/>
            <a:r>
              <a:rPr lang="bg-BG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Сатирата използва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иронията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 понякога и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сарказма,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да изобрази човешките недостатъци и пороци, като даде импулс и за промяна чрез осмиването.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(проф. Амелия Личева)</a:t>
            </a:r>
          </a:p>
          <a:p>
            <a:pPr algn="just"/>
            <a:endParaRPr lang="bg-BG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Изобразителна форма, която чрез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преувеличаване, ирония и язвителна подигравка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критикува лица и събития, излага ги на присмех.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(Енциклопедичен речник на литературните термини)</a:t>
            </a:r>
          </a:p>
          <a:p>
            <a:pPr algn="just"/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Исторически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възникнал </a:t>
            </a:r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литературен вид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начин на възприемане и </a:t>
            </a:r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присъда над света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(доц. Росица Димчева)</a:t>
            </a:r>
          </a:p>
          <a:p>
            <a:pPr algn="just"/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algn="just"/>
            <a:endParaRPr lang="bg-BG" dirty="0"/>
          </a:p>
          <a:p>
            <a:pPr algn="just"/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575380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-1"/>
            <a:ext cx="12192000" cy="1363134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Жанрови характеристики на комедията, </a:t>
            </a:r>
            <a:b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проявени в „Балкански синдром“</a:t>
            </a:r>
            <a:b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168400"/>
            <a:ext cx="12192000" cy="5689601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algn="just"/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algn="just"/>
            <a:r>
              <a:rPr lang="bg-BG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bg-BG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</a:t>
            </a:r>
            <a:r>
              <a:rPr lang="bg-BG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самостоятелна подготовка</a:t>
            </a:r>
            <a:r>
              <a:rPr lang="bg-BG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да се коментират проявленията на </a:t>
            </a:r>
            <a:r>
              <a:rPr lang="bg-BG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езиковия хумор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думите на баба Кера: „Ами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Пенчо Славейков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най-напред го имаше.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После го закриха. Ами тъй. Няма, казват, Пенчо Славейков и толкоз.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Пък после пак го откриха. Откриват го и го закриват като министерство!...“;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 се изясни функцията на метафорите и сравнението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внушението за парадоксалното в родната действителност. </a:t>
            </a:r>
          </a:p>
          <a:p>
            <a:pPr algn="just"/>
            <a:endParaRPr 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bg-BG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</a:t>
            </a:r>
            <a:r>
              <a:rPr lang="bg-BG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самостоятелна подготовка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да се коментират проявленията на </a:t>
            </a:r>
            <a:r>
              <a:rPr lang="bg-BG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пародията и абсурда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сватбата в залата на Сатиричния театър („битово-алегоричен абсурдизъм“, по думите на проф. Милена Кирова) и „установяването на контакт“ с представител на извънземна цивилизация; да се разкрие ролята на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фантастичното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страничната гледна точка, изразена от външен наблюдател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извънземното същество.</a:t>
            </a:r>
          </a:p>
          <a:p>
            <a:pPr algn="just"/>
            <a:endParaRPr 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bg-BG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 да се направи съпоставка с разказа „В един есенен ден по шосето“ на Павел Вежинов.</a:t>
            </a:r>
          </a:p>
          <a:p>
            <a:pPr algn="just"/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4466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44780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bg-BG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Жанрови характеристики на комедията, </a:t>
            </a:r>
            <a:br>
              <a:rPr lang="bg-BG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проявени в „Балкански синдром</a:t>
            </a: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b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447800"/>
            <a:ext cx="12192000" cy="54102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algn="just"/>
            <a:endParaRPr lang="bg-BG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bg-BG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bg-BG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адача за самостоятелна подготовка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да се коментират проявленията </a:t>
            </a:r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bg-BG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гротеската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изпъкващи в сцената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маскарадното, карнавално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преобличане на сватбарите от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Павликени; да се интерпретира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репликата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бай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Цончо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Ама да ги беше видял, ще се избият за пустата му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корона.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да се направят изводи, свързани с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комичното несъответствие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 същността на персонажите, характеризирани от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интелектуалката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като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примитиви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и амбициозното желание на всеки от тях да влезе в ролята на цар.   </a:t>
            </a:r>
            <a:endParaRPr 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bg-BG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</a:t>
            </a:r>
            <a:r>
              <a:rPr lang="bg-BG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самостоятелна подготовка </a:t>
            </a:r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 се приведат примери от второ действие на пиесата за </a:t>
            </a:r>
            <a:r>
              <a:rPr lang="bg-BG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сатиричното изобличение</a:t>
            </a:r>
            <a:r>
              <a:rPr lang="bg-B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негативното в образите на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героите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„Балкански синдром“ – сатирична комедия на абсурда</a:t>
            </a:r>
          </a:p>
          <a:p>
            <a:pPr algn="just"/>
            <a:endParaRPr lang="bg-BG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830213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83820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bg-BG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Други жанрови черти на „Балкански синдром“</a:t>
            </a:r>
            <a:endParaRPr lang="bg-BG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1"/>
            <a:ext cx="12192000" cy="6019799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algn="just">
              <a:buFont typeface="Wingdings" panose="05000000000000000000" pitchFamily="2" charset="2"/>
              <a:buChar char="Ø"/>
            </a:pPr>
            <a:endParaRPr lang="bg-BG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Фрагментарна композиция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без причинно-следствена връзка между епизодите; </a:t>
            </a: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принципът на колажа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„монтажно </a:t>
            </a: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свързване на картините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 (проф. Снежина </a:t>
            </a: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Панова</a:t>
            </a:r>
            <a:r>
              <a:rPr lang="bg-BG" sz="2400" dirty="0" smtClean="0"/>
              <a:t>);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„свободен театър“, „театър клоунада“ (Добринка Пенева).</a:t>
            </a:r>
            <a:endParaRPr lang="bg-BG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bg-BG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Синтез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смешното и тъжното, комичното и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драматичното в споделените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лични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атирата на Станислав Стратиев –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хихикане, а болка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“, „болка от несъвършенствата, които имат хората и светът около нас“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bg-BG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endParaRPr lang="bg-BG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Използване на похвата </a:t>
            </a: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„театър в театъра“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превръщането на зрителите в действащи лица, които разкриват измъчващите ги проблеми и търсят разбиране, съпричастие; </a:t>
            </a: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заличаването на границата между сцената (фикционалния свят) и публиката (реалния живот)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 algn="just">
              <a:buNone/>
            </a:pP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bg-BG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Отсъствие на традиционен сюжет; липса на водещ конфликт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 персонажите, които са изобразени като </a:t>
            </a: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типажи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v"/>
            </a:pPr>
            <a:endParaRPr lang="bg-BG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bg-BG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bg-BG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bg-BG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9845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1999" cy="116840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bg-BG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Негативният облик на българската действителност</a:t>
            </a:r>
            <a:b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според </a:t>
            </a:r>
            <a:r>
              <a:rPr lang="bg-BG" sz="27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първо действие </a:t>
            </a:r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комедията „Балкански синдром“</a:t>
            </a:r>
            <a:b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2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32932"/>
            <a:ext cx="12191999" cy="5825067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bg-BG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за самостоятелна подготовка – да се разтълкуват проблемите, изпъкващи в монолога на Бялата врана, и да се откроят съвременните им измерения.</a:t>
            </a:r>
          </a:p>
          <a:p>
            <a:pPr algn="just"/>
            <a:endParaRPr lang="bg-BG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Подмяната на ценностите в обществото („Ето как се обърнаха нещата, уважаеми съвременници.“)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почтеният човек, спазващ моралните норми, е възприет като „чумав“, като изключение от порочния модел на поведение и е обречен на изолация, самота.   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bg-BG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Съпоставка с разказите </a:t>
            </a:r>
            <a:r>
              <a:rPr lang="bg-BG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bg-BG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Ст. </a:t>
            </a:r>
            <a:r>
              <a:rPr lang="bg-BG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Стратиев </a:t>
            </a:r>
            <a:r>
              <a:rPr lang="bg-BG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„Местният нормален“ и „До Йети, с нежност“, в които се откроява образът на различната от другите личност – по избор.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endParaRPr 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агубата </a:t>
            </a:r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собствената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индивидуалност (деперсонализацията) –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оциалната среда, в която нравствените ценности не са на почит, принуждава „малкия“ човек да измени на моралните си принципи, за да бъде приет в обществото. 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азминаването между думите и действията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фалшивия патос и житейската практика: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буквара пише едно, във вестниците – друго, в живота става трето и четвърто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v"/>
            </a:pP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5985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93980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endParaRPr lang="bg-BG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"/>
            <a:ext cx="12192000" cy="6798732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endParaRPr lang="bg-BG" dirty="0" smtClean="0"/>
          </a:p>
          <a:p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Симеон Бончев (вторият от ляво надясно) в ролята на Бялата врана</a:t>
            </a:r>
          </a:p>
          <a:p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Малък градски театър „Зад канала“</a:t>
            </a:r>
            <a:endParaRPr lang="bg-BG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3766" y="258235"/>
            <a:ext cx="8763001" cy="5444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650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1999" cy="888999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bg-BG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Негативният облик на българската действителност</a:t>
            </a:r>
            <a:br>
              <a:rPr lang="bg-BG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според първо действие на комедията</a:t>
            </a:r>
            <a:endParaRPr lang="bg-BG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89001"/>
            <a:ext cx="12191999" cy="59690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Задача </a:t>
            </a:r>
            <a:r>
              <a:rPr lang="bg-BG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самостоятелна </a:t>
            </a:r>
            <a:r>
              <a:rPr lang="bg-BG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– да се разтълкува монологът на Метеоролога.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Проблемът за ласкателството, разкрито като масово разпространено обществено явление: </a:t>
            </a:r>
            <a:r>
              <a:rPr lang="bg-B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„Този прави вятър на онзи, вторият на третия, третият на четвъртия, едни вихри и талази заливат...“; значението на</a:t>
            </a:r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фразеологичното словосъчетание</a:t>
            </a:r>
            <a:r>
              <a:rPr lang="bg-B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„прави вятър“.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bg-BG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агатнатият контраст </a:t>
            </a:r>
            <a:r>
              <a:rPr lang="bg-B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 родния и европейския „климат“, т.е. между два съвсем различни свята според внушенията на „Балкански синдром“: „Над целия европейски континент тихо, а над страната вятър. Ненаучен, нелогичен, небазиран на нищо вятър“.</a:t>
            </a:r>
          </a:p>
          <a:p>
            <a:pPr algn="just"/>
            <a:endParaRPr lang="bg-BG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bg-BG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</a:t>
            </a:r>
            <a:r>
              <a:rPr lang="bg-BG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самостоятелна подготовка </a:t>
            </a:r>
            <a:r>
              <a:rPr lang="bg-BG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да се коментират реплики на Директора на театъра и да се изрази собственото мнение по въпроса дали засегнатите проблеми са актуални за нашето настояще.</a:t>
            </a:r>
            <a:endParaRPr lang="bg-BG" sz="20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Внушението за налаганата от властта цензура в сферата на изкуството – думите на Директора</a:t>
            </a:r>
            <a:r>
              <a:rPr lang="bg-B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„Сега театър ли ще правим, или ще поставяме проблеми?...“.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bg-BG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братът в поведението на обезличения герой, който е марионетка в ръцете на висшестоящите</a:t>
            </a:r>
            <a:r>
              <a:rPr lang="bg-B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„Сега </a:t>
            </a:r>
            <a:r>
              <a:rPr lang="bg-BG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вее друг вятър</a:t>
            </a:r>
            <a:r>
              <a:rPr lang="bg-B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да... разбирам!... Слушам!... Дочуване!... Заповядайте, кажете си проблема, много моля!...“; </a:t>
            </a:r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пропитият с лицемерие интерес към съдбите на зрителите</a:t>
            </a:r>
            <a:r>
              <a:rPr lang="bg-B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хамелеонското приспособяване </a:t>
            </a:r>
            <a:r>
              <a:rPr lang="bg-B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към новата обществена ситуация, която изисква да се чуе гласът на хората.</a:t>
            </a:r>
            <a:endParaRPr lang="bg-BG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v"/>
            </a:pP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230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1515532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bg-BG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Дискусия по проблема за свободата</a:t>
            </a:r>
            <a:br>
              <a:rPr lang="bg-BG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Обсъждане на позиция, изразена от Станислав Стратиев</a:t>
            </a:r>
            <a:br>
              <a:rPr lang="bg-BG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515533"/>
            <a:ext cx="12192000" cy="5342466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algn="just"/>
            <a:r>
              <a:rPr lang="bg-BG" dirty="0"/>
              <a:t> </a:t>
            </a:r>
            <a:r>
              <a:rPr lang="bg-BG" dirty="0" smtClean="0"/>
              <a:t>                                                                            </a:t>
            </a:r>
            <a:r>
              <a:rPr lang="bg-BG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Проблемът е в това свободни ли сме. 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Били </a:t>
            </a:r>
          </a:p>
          <a:p>
            <a:pPr algn="l"/>
            <a:r>
              <a:rPr lang="bg-BG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ли сме въобще свободни. Някога, дори в най-</a:t>
            </a:r>
          </a:p>
          <a:p>
            <a:pPr algn="l"/>
            <a:r>
              <a:rPr lang="bg-BG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ранното си детство. И как можем да </a:t>
            </a:r>
          </a:p>
          <a:p>
            <a:pPr algn="l"/>
            <a:r>
              <a:rPr lang="bg-BG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станем свободни. </a:t>
            </a:r>
            <a:r>
              <a:rPr lang="bg-BG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защо не сме свободни. </a:t>
            </a:r>
          </a:p>
          <a:p>
            <a:pPr algn="l"/>
            <a:r>
              <a:rPr lang="bg-BG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И човек ли е несвободният човек. 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ако сме</a:t>
            </a:r>
          </a:p>
          <a:p>
            <a:pPr algn="l"/>
            <a:r>
              <a:rPr lang="bg-BG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несвободни и следователно нехора – тогава</a:t>
            </a:r>
          </a:p>
          <a:p>
            <a:pPr algn="l"/>
            <a:r>
              <a:rPr lang="bg-BG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какви сме.</a:t>
            </a:r>
          </a:p>
          <a:p>
            <a:pPr algn="l"/>
            <a:r>
              <a:rPr lang="bg-BG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Това е главната ни задача – да изследваме</a:t>
            </a:r>
          </a:p>
          <a:p>
            <a:pPr algn="l"/>
            <a:r>
              <a:rPr lang="bg-BG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какви сме. Да покажем какви сме.</a:t>
            </a:r>
            <a:endParaRPr lang="bg-BG" i="1" dirty="0"/>
          </a:p>
        </p:txBody>
      </p:sp>
      <p:pic>
        <p:nvPicPr>
          <p:cNvPr id="4" name="Picture 3" descr="https://theatremagazine.wordpress.com/wp-content/uploads/2021/09/d0a1d182d0b0d0bdd0b8d181d0bbd0b0d0b2-1.jpg?w=768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410" y="1642532"/>
            <a:ext cx="4075323" cy="47667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58795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32080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bg-BG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Негативният облик на българската действителност</a:t>
            </a:r>
            <a:br>
              <a:rPr lang="bg-BG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според първо действие на </a:t>
            </a: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комедията</a:t>
            </a:r>
            <a:b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134533"/>
            <a:ext cx="12191999" cy="5723467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Проблемът за анахроничното в образователната система, която е прекъснала връзката си с житейската реалност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коментар на реплика на учителя по математика: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„Но ученикът ми заяви, че сега басейните въобще не се пълнят през тръби, а по съвсем друга система. „А ти реши задачата – му казах,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 как се пълнят басейните, е друг въпрос.“ Той обаче каза, че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задачата на училището е преди всичко да подпомага практиката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“.</a:t>
            </a:r>
          </a:p>
          <a:p>
            <a:pPr algn="just"/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Станислав Стратиев – „За мисленето“ (вестник „Поглед“, 28 септември 1987 г.):</a:t>
            </a:r>
          </a:p>
          <a:p>
            <a:pPr algn="just"/>
            <a:r>
              <a:rPr lang="bg-BG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Все ми се струва, че в училището, там, където човек се оформя, повече се държи на помненето, отколкото на мисленето.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bg-BG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bg-BG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bg-BG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Много по-малко се работи според мене за изработване на самостоятелно мислене, на свое гледище и позиция по научните и житейските факти.</a:t>
            </a:r>
            <a:endParaRPr lang="ru-RU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144138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24460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bg-BG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Негативният облик на българската действителност</a:t>
            </a:r>
            <a:br>
              <a:rPr lang="bg-BG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според </a:t>
            </a:r>
            <a:r>
              <a:rPr lang="bg-BG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първо действие на </a:t>
            </a: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комедията</a:t>
            </a:r>
            <a:b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16001"/>
            <a:ext cx="12191999" cy="58420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bg-BG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</a:t>
            </a:r>
            <a:r>
              <a:rPr lang="bg-BG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самостоятелна подготовка </a:t>
            </a:r>
            <a:r>
              <a:rPr lang="bg-BG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да се изясни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проблемът за невъзможния диалог в обществото, за постоянните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спорове, очертаващи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непреодолими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разделителни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линии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Според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ъжа от Бели Искър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театърът трябва да бъде отражение на реалния живот. Острата емоционална реакция на персонажа е породена от обстоятелството, че на сцената не е пресъздадена тази действителност, която той познава: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„Вие въобще излизали ли сте извън София? Знаете ли как живеят хората?“; „... аз съм от Бели Искър и там такива работи няма“; „Аз плащам тука, три лева съм дал и не искам друго“. 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endParaRPr 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Жената символ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търси в пиесите нещо съвсем различно – подтекста, иносказателното, иреалното. В желанието си да покаже своето интелектуално превъзходство над опонента си, цитира художника модернист Марк Шагал. Демонстрирайки самочувствието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 на ценителка на „високото“ изкуство, тя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характеризира подигравателно Мъжа от Бели Искър като „примитив“, изразител на масовия вкус.</a:t>
            </a:r>
          </a:p>
          <a:p>
            <a:pPr algn="just"/>
            <a:endParaRPr 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bg-BG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</a:t>
            </a:r>
            <a:r>
              <a:rPr lang="bg-BG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самостоятелна </a:t>
            </a:r>
            <a:r>
              <a:rPr lang="bg-BG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</a:t>
            </a:r>
            <a:r>
              <a:rPr lang="bg-B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bg-BG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съпоставка със сатирични миниатюри на Стратиев, интерпретиращи темата за неразбирателството и разединението в обществото: „Вавилонци“, „Правоъгълно есе“, „Вторично подивяване“ и др.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970849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049867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12192000" cy="6849534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342900" indent="-342900" algn="just">
              <a:buFont typeface="Wingdings" panose="05000000000000000000" pitchFamily="2" charset="2"/>
              <a:buChar char="§"/>
            </a:pPr>
            <a:endParaRPr lang="bg-BG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Клишираната реч на героите, които си служат с банални, изхабени от употреба фрази: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„Това е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храм на изкуството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 (Жена с проблем); „Може би знаете някое специално място, където се събират те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хората, които гледаме всяка вечер в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театъра?... Не може да ги няма, защото нали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изкуството е отражение на живота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!...“ (Жена с проблем); „Това ли ви е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изкуството за народа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?...“ (Мъж от Бели Искър).</a:t>
            </a:r>
          </a:p>
          <a:p>
            <a:pPr algn="just"/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Задача за обобщение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учениците да споделят какъв според тях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обликът на съвременното театрално изкуство; да отговарят на въпроса дали театърът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принуден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 прави компромиси с качеството на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своята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продукция,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да оцелее в днешната реалност.</a:t>
            </a:r>
          </a:p>
          <a:p>
            <a:pPr algn="just"/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bg-BG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за обобщение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изводите, свързани с посланията на първо действие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да се коментират внушенията на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заглавието на комедията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което може да се разглежда като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диагноза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заболяването, обхванало обществения организъм.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8765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-2"/>
            <a:ext cx="12192000" cy="1507069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bg-BG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Негативният облик на </a:t>
            </a: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родното </a:t>
            </a:r>
            <a:b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според </a:t>
            </a:r>
            <a:r>
              <a:rPr lang="bg-BG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второ </a:t>
            </a:r>
            <a:r>
              <a:rPr lang="bg-BG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действие </a:t>
            </a: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комедията „Балкански синдром“</a:t>
            </a:r>
            <a:b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49868"/>
            <a:ext cx="12192000" cy="5808132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bg-BG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bg-BG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адача за самостоятелна подготовка – </a:t>
            </a:r>
            <a:r>
              <a:rPr lang="bg-BG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 се коментират  реплики на Печо, Извънземното и </a:t>
            </a:r>
            <a:r>
              <a:rPr lang="bg-BG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Сватанака.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bg-BG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Застоят в балканската реалност, липсата на промяна и развитие </a:t>
            </a:r>
            <a:r>
              <a:rPr lang="bg-BG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bg-BG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думите на Печо</a:t>
            </a:r>
            <a:r>
              <a:rPr lang="bg-BG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който се причислява към „духовните водачи на нацията“: „Нищо не се случва. Стоим си до гуша в перушина и чакаме нещо да се случи“. </a:t>
            </a:r>
          </a:p>
          <a:p>
            <a:pPr algn="just"/>
            <a:r>
              <a:rPr lang="bg-BG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bg-BG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 да се направи съпоставка със сходните послания на реплики от пиеси на Самюъл Бекет</a:t>
            </a:r>
            <a:r>
              <a:rPr lang="bg-BG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„Нищо не се случва, никой не идва, никой не си отива, ужасна работа.“ </a:t>
            </a:r>
            <a:r>
              <a:rPr lang="bg-BG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(„В очакване на Годо“)</a:t>
            </a:r>
            <a:r>
              <a:rPr lang="bg-BG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„Краят е още в началото и все пак продължаваме.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bg-BG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bg-BG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Цял живот чакаш да живееш.“ </a:t>
            </a:r>
            <a:r>
              <a:rPr lang="bg-BG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(„Краят на играта“)</a:t>
            </a:r>
            <a:r>
              <a:rPr lang="bg-BG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bg-BG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bg-BG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зостаналостта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пораждаща аналогия с феодализма през Средновековието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когато се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 осъществявала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натурална размяна на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стоки – думите на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звънземното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„Месарят получава банани, защото дава на продавача в </a:t>
            </a:r>
            <a:r>
              <a:rPr lang="bg-BG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Плод и зеленчук</a:t>
            </a:r>
            <a:r>
              <a:rPr lang="bg-BG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месо.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Аз на тебе брадва, ти на мене  жито. Аз на тебе овца, ти на мене – сол“. </a:t>
            </a:r>
          </a:p>
          <a:p>
            <a:pPr algn="just"/>
            <a:r>
              <a:rPr lang="ru-RU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Междутекстови връзки с творбата </a:t>
            </a:r>
            <a:r>
              <a:rPr lang="bg-BG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Стратиев „Часовник с портокалов механизъм“</a:t>
            </a:r>
            <a:endParaRPr lang="ru-RU" sz="22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8317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28602"/>
            <a:ext cx="9144000" cy="541866"/>
          </a:xfrm>
        </p:spPr>
        <p:txBody>
          <a:bodyPr>
            <a:normAutofit fontScale="90000"/>
          </a:bodyPr>
          <a:lstStyle/>
          <a:p>
            <a:endParaRPr lang="bg-B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"/>
            <a:ext cx="12192000" cy="6790266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endParaRPr lang="bg-BG" dirty="0"/>
          </a:p>
          <a:p>
            <a:endParaRPr lang="bg-BG" dirty="0"/>
          </a:p>
          <a:p>
            <a:endParaRPr lang="bg-BG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Петър Калчев в ролята на Печо</a:t>
            </a:r>
          </a:p>
          <a:p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Малък градски театър „Зад канала“</a:t>
            </a:r>
            <a:endParaRPr lang="bg-BG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001" y="93133"/>
            <a:ext cx="6989392" cy="534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828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990599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bg-BG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Негативният облик на родното според второ действие на </a:t>
            </a: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комедията</a:t>
            </a:r>
            <a:b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90600"/>
            <a:ext cx="12191999" cy="5867399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Грубият материализъм, потребителската страст, алчността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бездуховността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„консуматорите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„перушинения цар“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Йовчо,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бай Цончо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Кума. 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 се разтълкува репликата на Печо: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„Как не купи една книга бе, как не помисли за нещо духовно... Събира, трупа, къщата му пълна, ама главата му празна!...“.</a:t>
            </a:r>
          </a:p>
          <a:p>
            <a:pPr algn="just"/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Некултурността, нецивилизоваността и пошлостта на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примитивите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Йовчо и бай Цончо пият ракия и замезват с домати на театралната сцена. 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 се коментират думите на Печо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„То диво, диво, не можеш да го измислиш по-диво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!...“, </a:t>
            </a:r>
            <a:r>
              <a:rPr lang="bg-BG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репликата на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ватанака: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„Трябва и да мислиш!… И то поновому!…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Аз обаче им се чудя. Че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 не мислят и постарому даже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!…“.</a:t>
            </a:r>
          </a:p>
          <a:p>
            <a:pPr algn="just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ъпоставка с внушенията на хумористичния разказ </a:t>
            </a:r>
            <a:r>
              <a:rPr lang="bg-BG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Окончателна диагноза</a:t>
            </a:r>
            <a:r>
              <a:rPr lang="bg-BG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Станислав Стратиев</a:t>
            </a:r>
            <a:endParaRPr lang="bg-BG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1338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939799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bg-BG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Негативният облик на родното според второ действие на </a:t>
            </a: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комедията</a:t>
            </a:r>
            <a:b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70467"/>
            <a:ext cx="12192000" cy="6087534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Абсурдните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лишени от разумно обяснение постъпки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които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може да доведат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унищожението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природата. 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 се изяснят внушенията на реплика, изречена от</a:t>
            </a: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Извънземното</a:t>
            </a: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„Едно дърво расте двеста години, те го събарят за две минути. […] Секат гори, за да правят хартия, на която пишат: „Не сечете горите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!“.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Тоталният контрол (надзор),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който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упражняват властимащите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йерархизираното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анонимните обаждания по телефона, чрез които се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„спускат“  разпореждания, изискващи безропотно изпълнение; обезличаването на ръководителя на културната институция, който се превръща в кукла на конци.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bg-BG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 се коментират думите на Директора на театъра: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„По-весело!... Разбирам!... Повече смях!... Разбирам... Народът иска повече смях... Разбирам... Да, да, слушам...“.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bg-BG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 да се направи съпоставка със сатиричните миниатюри „Конците – начин на употреба“ и „Светът според Стоян </a:t>
            </a:r>
            <a:r>
              <a:rPr lang="en-US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bg-BG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 на Станислав Стратиев – по избор.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bg-BG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964867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1999" cy="1151467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bg-BG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Негативният облик на родното според второ действие на </a:t>
            </a: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комедията</a:t>
            </a:r>
            <a:b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151466"/>
            <a:ext cx="12192000" cy="570653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endParaRPr 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algn="just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bg-BG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Пропитата с цинизъм реплика на Кума, отправена към Цонка, разкрива, че </a:t>
            </a:r>
            <a:r>
              <a:rPr lang="bg-BG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представителите на комерсиалния свят над всичко е законът за покупко-продажбата, а любовта няма никаква стойност</a:t>
            </a:r>
            <a:r>
              <a:rPr lang="bg-BG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„Каква любов, то ако беше толкова хубаво, щяха да я продават в Кореком!...“.</a:t>
            </a:r>
          </a:p>
          <a:p>
            <a:pPr algn="just"/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bg-BG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Използваният от комедиографа</a:t>
            </a:r>
            <a:r>
              <a:rPr lang="bg-BG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похват на контраста – влюбените Цонка и Георги са единствените персонажи в пиесата, които поставят на преден план чувствата си. </a:t>
            </a:r>
            <a:r>
              <a:rPr lang="bg-BG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Дъщерята на бай Цончо е решена да отстоява своя емоционален избор и да се бори за личното си щастие: „Аз сега зарязвам и сватба, и младоженек, и отивам на село, при Георги... Ще се оженя за него, деца ще му родя, ние в гимназията много се обичахме...“. </a:t>
            </a:r>
          </a:p>
          <a:p>
            <a:pPr algn="just"/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bg-BG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Проф. Александър Панов: „Цонка и Георги единствено са пълноценни хора с нормални</a:t>
            </a:r>
          </a:p>
          <a:p>
            <a:pPr algn="just"/>
            <a:r>
              <a:rPr lang="bg-BG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мечти, чувства и стремежи“.</a:t>
            </a:r>
          </a:p>
          <a:p>
            <a:pPr algn="just"/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036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872067"/>
          </a:xfrm>
        </p:spPr>
        <p:txBody>
          <a:bodyPr>
            <a:normAutofit fontScale="90000"/>
          </a:bodyPr>
          <a:lstStyle/>
          <a:p>
            <a:endParaRPr lang="bg-B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84668" y="0"/>
            <a:ext cx="12276667" cy="68580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endParaRPr lang="bg-BG" dirty="0"/>
          </a:p>
          <a:p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Таня Пашанкова в ролята на Цонка</a:t>
            </a:r>
          </a:p>
          <a:p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Малък градски театър „Зад канала“</a:t>
            </a:r>
            <a:endParaRPr lang="bg-BG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186" y="436033"/>
            <a:ext cx="9087747" cy="4728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047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" y="0"/>
            <a:ext cx="12191999" cy="139700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Контрастът между родното и чуждото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според комедията „Балкански синдром“ </a:t>
            </a:r>
            <a:b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151467"/>
            <a:ext cx="12191999" cy="570653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endParaRPr 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Противопоставянето между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статиката, бездействието в българската действителност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развитието, движението напред в света на модерната цивилизация. </a:t>
            </a:r>
          </a:p>
          <a:p>
            <a:pPr algn="just"/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Печо: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„Ние все към исканията се присъединяваме!... Другите действат, а ние се присъединяваме...“ </a:t>
            </a:r>
            <a:endParaRPr lang="bg-B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Сватанак:</a:t>
            </a:r>
            <a:r>
              <a:rPr lang="bg-B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„Днес побеждава онзи, който прави по-малко грешки!... Докато ние падаме от круши, японците отидоха в двайсет и първи век!...“</a:t>
            </a:r>
          </a:p>
          <a:p>
            <a:pPr algn="just"/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 погледа на Извънземното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одното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изпъква като пространство, в което царят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алогичното, абсурдното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За пратеника на съвсем различен свят, в който кражбата е непознато явление, случващото се в балканската реалност е напълно необяснимо: „Проучвал съм четири галактики и няколко мъглявини. Но за първи път нищо не мога да разбера.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Не, това е друга спирала на мисленето,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аз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съм неспособен!...“.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2179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464733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Специфичното осмисляне на мотива за чуждото </a:t>
            </a:r>
            <a:b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комедията „Балкански синдром“</a:t>
            </a:r>
            <a:b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286933"/>
            <a:ext cx="12192000" cy="5571067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endParaRPr 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контекста на пиесата чуждото може да се тълкува не само като контрастния на родната действителност свят, който се развива динамично. За драматурга то се свързва и с аморалното в заобикалящата го социална среда, което е несъвместимо с неговата ценностна система.</a:t>
            </a:r>
          </a:p>
          <a:p>
            <a:pPr algn="just"/>
            <a:endParaRPr 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bg-BG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</a:t>
            </a:r>
            <a:r>
              <a:rPr lang="bg-BG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самостоятелна </a:t>
            </a:r>
            <a:r>
              <a:rPr lang="bg-BG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– да се открият проявленията на байганьовското в поведението на сватбарите.</a:t>
            </a:r>
            <a:endParaRPr lang="bg-BG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Безцеремонността и безскрупулността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персонажите;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фамилиарността и безочливостта на героите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репликата на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Кума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отправена към Директора на театъра: „А! Оберкелнера!... Мой човек, абе къде е сватанакът?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Какво като е театър – таман!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Театър – театър! К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`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 му плащаш!...“;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мнителността, недоверчивостта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думите на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Кума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„На човек вяра да нямаш – така са ме учили...“; </a:t>
            </a:r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опозициите между телесното и духовното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между битовото, профанното и света на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културата. 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1404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897467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Измеренията на надеждата в „Балкански синдром“</a:t>
            </a:r>
            <a:b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70467"/>
            <a:ext cx="12192000" cy="6087534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Силата на обичта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която се издига над грубия практицизъм – отхвърлянето от страна на Цонка на брака по сметка.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Пробуденото нравствено чувство у Директора на театъра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който прави пропито с болка признание: „Каратанасов, срам ме е, че съм човек!“.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Финалният монолог на Директора за мисията на театъра –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да осъществява диалог със зрителите и да възкресява човешкото: „Със смях на лицето и със сълзи в сърцето се срещаме ние с нашите герои и борим се с тях доколкото можем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Важното е човек с човека да се среща и човек човека да чува“.</a:t>
            </a:r>
          </a:p>
          <a:p>
            <a:pPr algn="just"/>
            <a:endParaRPr lang="bg-BG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bg-BG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за изпълнение в учебния час </a:t>
            </a:r>
            <a:r>
              <a:rPr lang="bg-B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изразяване на съгласие или несъгласие с твърдение на проф.  Александър Панов, според когото заключителните думи на Директора на театъра са „поредният деус екс махина“; аргументиране на собственото мнение.</a:t>
            </a:r>
            <a:endParaRPr lang="bg-BG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bg-BG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за изпълнение в учебния час (дискусия) </a:t>
            </a:r>
            <a:r>
              <a:rPr lang="bg-B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да се коментира позицията на драматурга, изразена в литературната анкета: „Аз съм твърдо убеден, че ако всички хора се обявят срещу злото, то силно ще намалее, да не кажа, че ще изчезне съвсем.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bg-B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bg-B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основата на всичките ми неща стои надеждата, може би безпочвена, че нещата ще отидат в оная посока, която е най-добрата“.</a:t>
            </a:r>
          </a:p>
          <a:p>
            <a:pPr algn="just"/>
            <a:r>
              <a:rPr lang="bg-B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bg-BG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7081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24460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Съпоставка на „Балкански синдром“ (1987 г.) и „Балкански синдром – 93“</a:t>
            </a:r>
            <a:b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Урок за упражнение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0" y="1083734"/>
            <a:ext cx="12191999" cy="5774266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</a:t>
            </a:r>
          </a:p>
          <a:p>
            <a:pPr marL="342900" indent="-342900" algn="l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Съпоставителен метод, метод на интерпретация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</a:p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дидактически форми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беседа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дискусия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endParaRPr lang="bg-BG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Образователни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да се сравнят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двата варианта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пиесата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Балкански синдром“ –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1987 г. и от 1993 г., и да се посочат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различията във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втората редакция, свързани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със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социокултурния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контекст през 90-те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години на XX век; да се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усъвършенстват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уменията на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учениците за съпоставителен анализ на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творби 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един и същ автор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Основни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понятия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редакция,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режисура, сценография,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мизансцен 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Междупредметна връзка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с обучението по история 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цивилизации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algn="just"/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Художник – Георги Чапкънов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7667" y="1083734"/>
            <a:ext cx="3344332" cy="470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903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456267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bg-BG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Проф. Александър Панов – „Драматургията на Станислав Стратиев и наследството на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commedia dell`</a:t>
            </a:r>
            <a:r>
              <a:rPr lang="bg-BG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artе“ </a:t>
            </a:r>
            <a:r>
              <a:rPr lang="bg-BG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(„Литературна мисъл“, </a:t>
            </a:r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2021, № 3) </a:t>
            </a:r>
            <a:r>
              <a:rPr lang="bg-BG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456268"/>
            <a:ext cx="12191999" cy="5401732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algn="just"/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bg-BG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</a:t>
            </a:r>
            <a:r>
              <a:rPr lang="bg-BG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самостоятелна подготовка</a:t>
            </a:r>
            <a:r>
              <a:rPr lang="bg-BG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 се прочете представеният откъс от статията на проф. Александър Панов и да се напише резюме на текста.</a:t>
            </a:r>
          </a:p>
          <a:p>
            <a:pPr algn="just"/>
            <a:endParaRPr lang="bg-BG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Театърът </a:t>
            </a:r>
            <a:r>
              <a:rPr lang="bg-BG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Стратиев прилича не толкова на абсурдистката драма, колкото </a:t>
            </a:r>
            <a:r>
              <a:rPr lang="bg-BG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bg-BG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друга традиция, известна от историята на театъра, наречена комедия дел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`</a:t>
            </a:r>
            <a:r>
              <a:rPr lang="bg-BG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арте. </a:t>
            </a:r>
            <a:r>
              <a:rPr lang="bg-BG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Традиция, оказала сериозно въздействие върху развитието на комедиографията – Молиер, Голдони, Гоци и т.н. Струва ми се, че наследството на комедия дел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`</a:t>
            </a:r>
            <a:r>
              <a:rPr lang="bg-BG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арте в голяма степен е повлияло и върху развитието на Станислав Стратиев като комедиограф.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bg-BG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Две са главните особености на комедия дел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`</a:t>
            </a:r>
            <a:r>
              <a:rPr lang="bg-BG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арте: наличието на фиксирани персонажи маски и построяването на спектакъла върху импровизирани сценки </a:t>
            </a:r>
            <a:r>
              <a:rPr lang="bg-BG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(сценични импровизации на актьорите), навързани в една фабулна нишка.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132361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70180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bg-BG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Проф. Александър Панов – </a:t>
            </a: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„Драматургията </a:t>
            </a:r>
            <a:r>
              <a:rPr lang="bg-BG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Станислав Стратиев и наследството на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commedia dell`</a:t>
            </a:r>
            <a:r>
              <a:rPr lang="bg-BG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artе</a:t>
            </a: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b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701800"/>
            <a:ext cx="12192000" cy="51562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en-US" dirty="0" smtClean="0"/>
              <a:t>    </a:t>
            </a:r>
            <a:endParaRPr lang="bg-BG" dirty="0" smtClean="0"/>
          </a:p>
          <a:p>
            <a:pPr algn="just"/>
            <a:r>
              <a:rPr lang="bg-BG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Въпреки </a:t>
            </a:r>
            <a:r>
              <a:rPr lang="bg-BG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 преките паралели между маските от комедия дел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`</a:t>
            </a:r>
            <a:r>
              <a:rPr lang="bg-BG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арте и персонажите на Стратиев биха били пресилени, все пак в редица от образите може да се разпознаят някои от </a:t>
            </a:r>
            <a:r>
              <a:rPr lang="bg-BG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характерните маски</a:t>
            </a:r>
            <a:r>
              <a:rPr lang="bg-BG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bg-BG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Пулчинела</a:t>
            </a:r>
            <a:r>
              <a:rPr lang="bg-BG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грубоватият и извъртлив слуга – неговата маска отчетливо се откроява в образа на Кума от „Балкански синдром“.</a:t>
            </a:r>
            <a:r>
              <a:rPr lang="bg-BG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Кумът Каратанасов по силата на своята ритуална функция трябва да е най-важният човек на сватбата. На практика обаче той, иска или не иска, е принуден да се съобразява с правилата, наложени от бай Цончо, бащата на булката, и от Сватанака, бащата на младоженеца, който се оказва и върховният господар в държавата. Именно затова Кумът не може да излезе от ролята си на слуга, въпреки че пред по-слабите обича да се прави на </a:t>
            </a: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велик.</a:t>
            </a:r>
            <a:r>
              <a:rPr lang="bg-BG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69193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354667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bg-BG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Проф. Александър Панов – „Драматургията на Станислав Стратиев и наследството на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commedia dell`</a:t>
            </a:r>
            <a:r>
              <a:rPr lang="bg-BG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artе</a:t>
            </a: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b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" y="1159932"/>
            <a:ext cx="12192000" cy="5698067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Импровизацията</a:t>
            </a: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 един от най-характерните белези на комедия дел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`</a:t>
            </a: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арте.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Много </a:t>
            </a:r>
            <a:r>
              <a:rPr lang="bg-BG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реалиите, върху които са построени скечовете от първата пиеса, вече не съществуват </a:t>
            </a:r>
            <a:r>
              <a:rPr lang="bg-BG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през 90-те години на 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XX </a:t>
            </a:r>
            <a:r>
              <a:rPr lang="bg-BG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в. – </a:t>
            </a:r>
            <a:r>
              <a:rPr lang="bg-BG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„Кореком“, „софийско жителство“</a:t>
            </a:r>
            <a:r>
              <a:rPr lang="bg-BG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тоталният </a:t>
            </a:r>
            <a:r>
              <a:rPr lang="bg-BG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стоков дефицит </a:t>
            </a: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др. </a:t>
            </a:r>
            <a:r>
              <a:rPr lang="bg-BG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Видоизменил се е и прословутият телефон, свеждащ до обикновените хора разпоредбите на митичните „те“, които управляват целия ни живот. Дори и „те“ вече са други – не партийните другари, а корумпираните държавни чиновници.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bg-BG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Стратиев </a:t>
            </a:r>
            <a:r>
              <a:rPr lang="bg-BG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променя както актуалната характеристика на участващите персонажи, така и съдържанието на </a:t>
            </a:r>
            <a:r>
              <a:rPr lang="bg-BG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репликите. </a:t>
            </a:r>
            <a:r>
              <a:rPr lang="bg-BG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Същевременно типажът на персонажите не се променя особено – фиксирани типажи, характеризирани от </a:t>
            </a: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маски</a:t>
            </a:r>
            <a:r>
              <a:rPr lang="bg-BG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bg-BG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 да се гледа пиесата „Красива птичка с цвят зелен“ на Карло Гоци –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Драматичен театър „Гео Милев“, Стара Загора.</a:t>
            </a:r>
            <a:endParaRPr lang="bg-BG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111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109133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Двете редакции на пиесата „Балкански синдром“</a:t>
            </a:r>
            <a:b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90600"/>
            <a:ext cx="12192000" cy="58674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342900" indent="-342900" algn="just">
              <a:buFont typeface="Wingdings" panose="05000000000000000000" pitchFamily="2" charset="2"/>
              <a:buChar char="v"/>
            </a:pPr>
            <a:endParaRPr lang="bg-BG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Да се коментират някои от новите реплики във втората редакция на комедията.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се изяснят внушенията им, свързани с обществената ситуация в началото на 90-те години на </a:t>
            </a:r>
            <a:r>
              <a:rPr lang="en-US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XX </a:t>
            </a:r>
            <a:r>
              <a:rPr lang="bg-BG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век.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Жена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Тъкмо съм се настроила естетически, завесата се отваря и тоя ми свива чантата!...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това ли му викате демокрация? 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пиесата от 1987 г.: „Това по социалистически ли е?“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Крадец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Аз не мога да приватизирам тайно банка или да изнеса всичкото зърно на държавата. Нито да купя на безценица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Слънчев бряг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Около мене има вакуум, защото не съм лежал в затвора за злоупотреби, </a:t>
            </a:r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ямам акции, нямам фирма, дори не съм бил агент на Шесто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066160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109133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Двете редакции на пиесата „Балкански синдром“</a:t>
            </a:r>
            <a:b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90600"/>
            <a:ext cx="12192000" cy="58674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Ричард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След зимата на нашите раздори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настана над страната пищно лято.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Погребани са вдън морето всички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оловни облаци, до неотдавна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потискали дома ни, и сега са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челата ни окичени със лаври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Мъж.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Нали ви гледам – били погребани вдън морето всички оловни облаци!... Абе, вие какво –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национално помирение ли ще проповядвате тука?...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Поцелуйковщина?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Палачи и жертви да се прегърнат?!?!</a:t>
            </a:r>
          </a:p>
          <a:p>
            <a:pPr algn="just"/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Ричард.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Това е Шекспир, не го вулгаризирайте!...</a:t>
            </a:r>
          </a:p>
          <a:p>
            <a:pPr algn="just"/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Мъж.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 мене това е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рекомунизация!...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497432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1278466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bg-BG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Двете редакции на пиесата „Балкански синдром</a:t>
            </a: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b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278466"/>
            <a:ext cx="12192000" cy="557953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endParaRPr lang="bg-BG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Човек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мене ме закачи реституцията. Върнаха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думите.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са много, но някога бяха мои. После ги одържавиха. За обществени нужди. В името на народа. Останах без думи. […]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Мислите скрих, тях не можаха да вземат.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През цялото време си бяха у мене.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Толкова дълбоко ги скрих, че забравих къде са.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Знам, че имам някакви мисли, мои, собствени, ама какви са, къде са – един Господ знае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!…</a:t>
            </a:r>
          </a:p>
          <a:p>
            <a:pPr algn="just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Възможно ли е в нашата съвременност някой да ни </a:t>
            </a:r>
            <a:r>
              <a:rPr lang="bg-BG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отнеме</a:t>
            </a:r>
            <a:r>
              <a:rPr lang="bg-BG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 думите, или обществената действителност е съвсем различна? Налага ли се и днес да крием своите мисли, позицията си по злободневни въпроси, или сме напълно свободни да изразяваме гледната си точка? </a:t>
            </a:r>
            <a:endParaRPr lang="en-US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4917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1456266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bg-BG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Двете редакции на пиесата „Балкански синдром</a:t>
            </a: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b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89001"/>
            <a:ext cx="12192000" cy="59690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algn="just"/>
            <a:r>
              <a:rPr lang="bg-BG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Образите на младоженците </a:t>
            </a:r>
            <a:r>
              <a:rPr lang="bg-BG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„Балкански синдром – 93“ – Тя и </a:t>
            </a:r>
            <a:r>
              <a:rPr lang="bg-BG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Чочо, да се съпоставят с образите на Цонка и Георги </a:t>
            </a:r>
            <a:r>
              <a:rPr lang="bg-BG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bg-BG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пиесата от 1987 г. и да се разкрият различията.</a:t>
            </a:r>
            <a:endParaRPr lang="bg-BG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Тя.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Още като кандидатствах във ВИТИЗ и ме скъсаха, си казах, че каквото и да става, един ден кракът ми ще стъпи на сцената на Народния театър! И ето ме тук!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Миличко, ти нали ми купи този театър.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Какво прави този човек тука?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Купил Ви е театъра?!?!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Това е духът, това е традицията, това е гордостта!... Те не се купуват!...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Тя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Миличко, покажи му нотариалния акт.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Вие ли сте луди, или аз полудявам?!?! </a:t>
            </a:r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[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Разговор с министъра на културата по радиотелефона на Чочо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Господин мини... Да, аз съм... Разбирам.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Реституция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да... Разбирам.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Демокрация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да, разбирам...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(Машинално подава телефона на Чочо. Поклаща глава.) НИЩО НЕ РАЗБИРАМ!...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4038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1999" cy="106680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bg-BG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Двете редакции на пиесата „Балкански синдром</a:t>
            </a: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b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66801"/>
            <a:ext cx="12191999" cy="57912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algn="just"/>
            <a:r>
              <a:rPr lang="bg-BG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Какви са специфичните аспекти на темата </a:t>
            </a:r>
            <a:r>
              <a:rPr lang="bg-BG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родното и чуждото според </a:t>
            </a:r>
            <a:r>
              <a:rPr lang="bg-BG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втория вариант </a:t>
            </a:r>
            <a:r>
              <a:rPr lang="bg-BG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bg-BG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комедията?</a:t>
            </a:r>
          </a:p>
          <a:p>
            <a:pPr algn="just"/>
            <a:endParaRPr 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Стоян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По света хората си живеят, а ние се държим за главите.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Все едно гледаш двайсет и четири часа рекламни клипове. Тук ги гледаш, а там ги живееш.</a:t>
            </a:r>
          </a:p>
          <a:p>
            <a:pPr algn="just"/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Директор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Е, и там не всичко е...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Стоян.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ветът живот си живее, а ние се мъчим като грешни дяволи.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жените на света са му жени, и децата – деца, и милионерите му – милионери.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нашите милионери – тръпки да те побият. То си е чист хайдук!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[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endParaRPr 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По света си говорят к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`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вото си мислят и хич не им пука. Тук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дори не мислиш – и пак лошо. Абе, к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`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 да ти обяснявам,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на Северния полюс е по-хубаво от тука!...</a:t>
            </a:r>
            <a:endParaRPr lang="bg-BG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474829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109220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bg-BG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за обобщение </a:t>
            </a:r>
            <a:r>
              <a:rPr lang="bg-BG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92201"/>
            <a:ext cx="12192000" cy="5765799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bg-BG" dirty="0"/>
              <a:t> </a:t>
            </a:r>
            <a:r>
              <a:rPr lang="bg-BG" dirty="0" smtClean="0"/>
              <a:t>   </a:t>
            </a:r>
          </a:p>
          <a:p>
            <a:pPr algn="l"/>
            <a:r>
              <a:rPr lang="bg-BG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Да </a:t>
            </a:r>
            <a:r>
              <a:rPr lang="bg-BG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 коментират думите на доц. Илияна Димитрова: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„Пиесата „Балкански синдром – 93“ е реквием за смъртта на душата на човека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bg-BG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Да </a:t>
            </a:r>
            <a:r>
              <a:rPr lang="bg-BG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 изясни същността на „българския модел“ въз основа на комедията „Балкански синдром“ и на цитати от сатирични миниатюри на Станислав </a:t>
            </a:r>
            <a:r>
              <a:rPr lang="bg-BG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Стратиев.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Робството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 обединява, а свободата ни разединява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Националната ни черта е да не вярваме на никого и на нищо.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Вместо национален консенсус ние имаме национален нонсенсус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Кой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нормален народ се заселва на Балканите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Може ли на нормален човек да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хрумне да прави Балкански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обединени щати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Той си отваря направо стрелбище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Монологичната форма е единствената форма, която властва на Балканите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bg-BG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bg-BG" sz="2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783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999067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bg-BG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за обобщение</a:t>
            </a:r>
            <a:br>
              <a:rPr lang="bg-BG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78933"/>
            <a:ext cx="12192000" cy="6079068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70000" lnSpcReduction="20000"/>
          </a:bodyPr>
          <a:lstStyle/>
          <a:p>
            <a:pPr algn="just"/>
            <a:r>
              <a:rPr lang="bg-BG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algn="just"/>
            <a:r>
              <a:rPr lang="bg-BG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bg-BG" sz="3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 </a:t>
            </a:r>
            <a:r>
              <a:rPr lang="bg-BG" sz="3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 изрази аргументирано съгласие или несъгласие с позицията на Станислав </a:t>
            </a:r>
            <a:r>
              <a:rPr lang="bg-BG" sz="3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Стратиев, изразена в сатиричната миниатюра „Анатомия на модела“ – дискусия.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bg-BG" sz="3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3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bg-BG" sz="3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r>
              <a:rPr lang="en-US" sz="3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bg-BG" sz="3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Преди още да се е образувала, нацията започва да се разпада.</a:t>
            </a:r>
            <a:endParaRPr lang="bg-BG" sz="3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bg-BG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bg-BG" sz="3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„Българин да се наричам, първа радост е за мене!“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bg-BG" sz="3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bg-BG" sz="3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Днес </a:t>
            </a:r>
            <a:r>
              <a:rPr lang="bg-BG" sz="3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няма по-голям майтап от тези думи на поета.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bg-BG" sz="3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bg-BG" sz="3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Каква </a:t>
            </a:r>
            <a:r>
              <a:rPr lang="bg-BG" sz="3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по-точна диагноза? </a:t>
            </a:r>
          </a:p>
          <a:p>
            <a:pPr algn="l"/>
            <a:endParaRPr lang="bg-BG" sz="3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bg-BG" sz="3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3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Да </a:t>
            </a:r>
            <a:r>
              <a:rPr lang="bg-BG" sz="3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 разкрият съвременните измерения на проблемите, поставени </a:t>
            </a:r>
            <a:r>
              <a:rPr lang="bg-BG" sz="3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изказване </a:t>
            </a:r>
            <a:r>
              <a:rPr lang="bg-BG" sz="3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Станислав Стратиев от 1994 г</a:t>
            </a:r>
            <a:r>
              <a:rPr lang="bg-BG" sz="3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– дискусия.</a:t>
            </a:r>
            <a:endParaRPr lang="bg-BG" sz="3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bg-BG" sz="3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3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bg-BG" sz="3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r>
              <a:rPr lang="en-US" sz="3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bg-BG" sz="3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Много </a:t>
            </a:r>
            <a:r>
              <a:rPr lang="bg-BG" sz="3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отдавна вече за нас, българите, е дошло време да кажем</a:t>
            </a:r>
            <a:r>
              <a:rPr lang="bg-BG" sz="3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„</a:t>
            </a:r>
            <a:r>
              <a:rPr lang="bg-BG" sz="3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Стига! Какво става с нашия живот и с живота на нашите деца?“. Вие виждате, че се разпада всичко със страхотна скорост и наоколо пърхат само думи и нищо друго. </a:t>
            </a:r>
            <a:r>
              <a:rPr lang="bg-BG" sz="3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bg-BG" sz="3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нашата държава трябва да започне да се прави нещо позитивно, нещо да се съгражда, а не да се руши</a:t>
            </a:r>
            <a:r>
              <a:rPr lang="bg-BG" sz="3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bg-BG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bg-BG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3651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507067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за драматизация на откъс от комедията </a:t>
            </a:r>
            <a:b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„Балкански синдром“ (1987 г.)</a:t>
            </a:r>
            <a:r>
              <a:rPr lang="bg-BG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Урок за упражнение</a:t>
            </a:r>
            <a:endParaRPr lang="bg-BG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07067"/>
            <a:ext cx="12192000" cy="5350932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bg-BG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края на урока за нови знания се сформира </a:t>
            </a: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екип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в който се включват ученици, желаещи да участват в драматизацията на сцена (сцени) от „Балкански синдром“. </a:t>
            </a:r>
            <a:r>
              <a:rPr lang="bg-BG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Преподавателят поставя следните задачи </a:t>
            </a:r>
            <a:r>
              <a:rPr lang="bg-BG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bg-BG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предварителна подготовка</a:t>
            </a:r>
            <a:r>
              <a:rPr lang="bg-BG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algn="just">
              <a:buNone/>
            </a:pPr>
            <a:endParaRPr lang="bg-BG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 се подбере </a:t>
            </a: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епизод, който ще бъде драматизиран.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 се изберат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режисьор, изпълнители на ролите, сценограф, музикателен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оформител 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 на театралния афиш.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 се изготвят </a:t>
            </a: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режисьорски проект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концепция за актьорската игра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 се прочете откъс от интервю с Мариус Куркински, режисьор на „Балкански синдром“ в Малък градски театър „Зад канала“.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 се прочете интервю с актьора Александър Кадиев</a:t>
            </a: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podmosta.bg/aleksandar-kadiev-za-balkanski-sind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endParaRPr lang="bg-BG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7656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744133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endParaRPr lang="bg-BG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bg-BG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bg-BG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bg-BG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Мариус Куркински:</a:t>
            </a:r>
            <a:endParaRPr lang="bg-BG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Достатъчно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диагнози ни поставят. Отдавна според мен </a:t>
            </a:r>
            <a:r>
              <a:rPr lang="bg-BG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балканският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синдром” вече се е разпаднал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е навлязъл в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целия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свят,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е само нещо местно.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Смятам, че това, за което става въпрос в </a:t>
            </a:r>
            <a:r>
              <a:rPr lang="bg-BG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балканския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синдром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”,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 най-много унищожението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това е, което ме вълнува като тема за моя спектакъл,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по-точно самоунищожението.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Това е </a:t>
            </a:r>
            <a:r>
              <a:rPr lang="bg-BG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балканският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синдром” – лекотата, с която се извършва самоунищожението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То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изразява в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лош живот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лошо мислене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негативно отношение един към друг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простотия непрекъсната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това да гледаш да обидиш другия, без да има нужда от това. </a:t>
            </a:r>
            <a:endParaRPr lang="ru-RU" sz="24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Това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унищожение е пагубно, то е ужасяващо. Аз се измъчвам от това, което се случва с мен, с близките ми, с най-обикновените хора в нашата страна.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bg-BG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Театърът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 остава едно предупреждение. Той трябва да бие камбана, когато се налага, но то вече непрекъснато се налага.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bg-BG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2204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-1"/>
            <a:ext cx="12192000" cy="2065867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Ход на урока за упражнение</a:t>
            </a:r>
            <a:b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278468"/>
            <a:ext cx="12192000" cy="5579532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342900" indent="-342900" algn="just">
              <a:buFont typeface="Wingdings" panose="05000000000000000000" pitchFamily="2" charset="2"/>
              <a:buChar char="v"/>
            </a:pPr>
            <a:endParaRPr 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Учениците от екипа посочват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коя сцена (сцени) са избрали да драматизират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и обясняват причините за своя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избор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Определеният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режисьор на драматизацията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разкрива какъв ще бъде неговият творчески подход – придържане към текста на Станислав Стратиев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1987 г. или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осъвременяване на диалозите чрез включване на реплики, свързани с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днешната реалност.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Представя се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разпределението на ролите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като всеки участник споделя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какви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акценти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възнамерява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 постави в актьорската си игра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Може да се прочете по роли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избраният откъс от комедията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Балкански синдром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9120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109132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Ход на урока за упражнение</a:t>
            </a:r>
            <a:endParaRPr lang="bg-BG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1109134"/>
            <a:ext cx="12192000" cy="5748866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v"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Учениците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изявили желание да са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сценограф и музикален оформител на представлението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обосновават своите виждания за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декорите и музиката, която ще звучи в определени моменти.</a:t>
            </a:r>
          </a:p>
          <a:p>
            <a:pPr algn="just">
              <a:buFont typeface="Wingdings" panose="05000000000000000000" pitchFamily="2" charset="2"/>
              <a:buChar char="v"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беседата се включват и други ученици, които коментират представения проект.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 направят аргументирани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отразяване в подготвяната драматизация на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злободневен проблем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мизансцена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(разположението на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актьорите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декорите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сцената), за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използване на мултимедия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спектакъла и др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buFont typeface="Wingdings" panose="05000000000000000000" pitchFamily="2" charset="2"/>
              <a:buChar char="v"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 се учебният час, в който ще бъде представена драматизацията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например в урока за обобщение по темата за родното и чуждото.</a:t>
            </a:r>
          </a:p>
          <a:p>
            <a:pPr marL="0" indent="0" algn="just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dirty="0"/>
          </a:p>
          <a:p>
            <a:pPr algn="just">
              <a:buFont typeface="Wingdings" panose="05000000000000000000" pitchFamily="2" charset="2"/>
              <a:buChar char="v"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bg-BG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873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396999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Слово на Станислав Стратиев по случай 40-годишнината </a:t>
            </a:r>
            <a:b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Сатиричния театър (откъс)</a:t>
            </a:r>
            <a:endParaRPr lang="bg-BG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0" y="1397001"/>
            <a:ext cx="12192000" cy="5460999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bg-BG" dirty="0" smtClean="0"/>
              <a:t>    </a:t>
            </a:r>
          </a:p>
          <a:p>
            <a:pPr marL="0" indent="0">
              <a:buNone/>
            </a:pPr>
            <a:r>
              <a:rPr lang="bg-BG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След десет години всички, които са тук</a:t>
            </a:r>
          </a:p>
          <a:p>
            <a:pPr marL="0" indent="0">
              <a:buNone/>
            </a:pPr>
            <a:r>
              <a:rPr lang="bg-BG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които ги няма, всички ние, клоуни, смешници </a:t>
            </a:r>
          </a:p>
          <a:p>
            <a:pPr marL="0" indent="0">
              <a:buNone/>
            </a:pP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палячовци, сълзата на Бога, както беше казал</a:t>
            </a:r>
          </a:p>
          <a:p>
            <a:pPr marL="0" indent="0">
              <a:buNone/>
            </a:pP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един голям писател, ще се съберем отново</a:t>
            </a:r>
          </a:p>
          <a:p>
            <a:pPr marL="0" indent="0">
              <a:buNone/>
            </a:pP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Сатирата, отново заедно, за да честваме</a:t>
            </a:r>
          </a:p>
          <a:p>
            <a:pPr marL="0" indent="0">
              <a:buNone/>
            </a:pP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нашия половин век.</a:t>
            </a:r>
          </a:p>
          <a:p>
            <a:pPr marL="0" indent="0">
              <a:buNone/>
            </a:pPr>
            <a:r>
              <a:rPr lang="bg-BG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Отсега ви давам среща!...</a:t>
            </a:r>
          </a:p>
          <a:p>
            <a:pPr marL="0" indent="0">
              <a:buNone/>
            </a:pPr>
            <a:r>
              <a:rPr lang="bg-BG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Бъдете точни!...</a:t>
            </a:r>
          </a:p>
          <a:p>
            <a:pPr marL="0" indent="0">
              <a:buNone/>
            </a:pPr>
            <a:r>
              <a:rPr lang="bg-BG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Не закъснявайте!...</a:t>
            </a:r>
          </a:p>
          <a:p>
            <a:pPr marL="0" indent="0">
              <a:buNone/>
            </a:pPr>
            <a:r>
              <a:rPr lang="bg-BG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Без нас не може!...</a:t>
            </a:r>
          </a:p>
          <a:p>
            <a:pPr marL="0" indent="0">
              <a:buNone/>
            </a:pPr>
            <a:endParaRPr lang="bg-BG" i="1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9935" y="1503891"/>
            <a:ext cx="4588932" cy="3831588"/>
          </a:xfrm>
          <a:solidFill>
            <a:schemeClr val="accent6">
              <a:lumMod val="20000"/>
              <a:lumOff val="8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705479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897467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b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Станислав Стратиев</a:t>
            </a:r>
            <a:b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Поискайте си живота!</a:t>
            </a:r>
            <a:endParaRPr lang="bg-BG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97467"/>
            <a:ext cx="12191999" cy="6091767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algn="just"/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 algn="just"/>
            <a:r>
              <a:rPr lang="bg-BG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Поискайте си живота!</a:t>
            </a:r>
          </a:p>
          <a:p>
            <a:pPr algn="just"/>
            <a:r>
              <a:rPr lang="bg-BG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оставяйте други да го живеят вместо вас.</a:t>
            </a:r>
          </a:p>
          <a:p>
            <a:pPr algn="just"/>
            <a:r>
              <a:rPr lang="bg-BG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Да мислят вместо вас.</a:t>
            </a:r>
          </a:p>
          <a:p>
            <a:pPr algn="just"/>
            <a:r>
              <a:rPr lang="bg-BG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Да решават вместо вас.</a:t>
            </a:r>
          </a:p>
          <a:p>
            <a:pPr algn="just"/>
            <a:r>
              <a:rPr lang="bg-BG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Да избират вместо вас.</a:t>
            </a:r>
          </a:p>
          <a:p>
            <a:pPr algn="just"/>
            <a:r>
              <a:rPr lang="bg-BG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Да ви казват кого да обичате днес </a:t>
            </a:r>
          </a:p>
          <a:p>
            <a:pPr algn="just"/>
            <a:r>
              <a:rPr lang="bg-BG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кого да мразите утре.</a:t>
            </a:r>
          </a:p>
          <a:p>
            <a:pPr algn="just"/>
            <a:r>
              <a:rPr lang="bg-BG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Кой е герой и кой – предател.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bg-BG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какво да вярвате и в какво да се съмнявате.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bg-BG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bg-BG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Поискайте си живота.</a:t>
            </a:r>
          </a:p>
          <a:p>
            <a:pPr algn="just"/>
            <a:r>
              <a:rPr lang="bg-BG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Не го оставяйте да събира прах на рафта на времето...</a:t>
            </a:r>
          </a:p>
          <a:p>
            <a:pPr algn="just"/>
            <a:r>
              <a:rPr lang="bg-BG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Поискайте го!</a:t>
            </a:r>
          </a:p>
          <a:p>
            <a:pPr algn="just"/>
            <a:r>
              <a:rPr lang="bg-BG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bg-BG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8401" y="97367"/>
            <a:ext cx="5439137" cy="3619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39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-1"/>
            <a:ext cx="12192000" cy="7272867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bg-BG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bg-BG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Кое </a:t>
            </a:r>
            <a:r>
              <a:rPr lang="bg-BG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 главното средство за въздействие във Вашето творчество?</a:t>
            </a:r>
            <a:br>
              <a:rPr lang="bg-BG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Истината.</a:t>
            </a:r>
            <a:r>
              <a:rPr lang="bg-BG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0316" y="1955801"/>
            <a:ext cx="8343551" cy="436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038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25935</TotalTime>
  <Words>8406</Words>
  <Application>Microsoft Office PowerPoint</Application>
  <PresentationFormat>Widescreen</PresentationFormat>
  <Paragraphs>724</Paragraphs>
  <Slides>76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76</vt:i4>
      </vt:variant>
    </vt:vector>
  </HeadingPairs>
  <TitlesOfParts>
    <vt:vector size="82" baseType="lpstr">
      <vt:lpstr>Arial</vt:lpstr>
      <vt:lpstr>Calibri</vt:lpstr>
      <vt:lpstr>Calibri Light</vt:lpstr>
      <vt:lpstr>Times New Roman</vt:lpstr>
      <vt:lpstr>Wingdings</vt:lpstr>
      <vt:lpstr>Office Theme</vt:lpstr>
      <vt:lpstr>Годишен семинар на АУБЕЛ 7 юли 2024 г.  Методически разработки на урок за нови знания  и на урок за упражнение върху комедията „Балкански синдром“ на Станислав Стратиев  </vt:lpstr>
      <vt:lpstr>Урок за нови знания  върху комедията „Балкански синдром“ </vt:lpstr>
      <vt:lpstr>Библиография </vt:lpstr>
      <vt:lpstr>„Сърцето на динята“ – документален филм,  посветен на Станислав Стратиев https://www.youtube.com         „В близък план със Станислав Стратиев“ – документален филм https://www.youtube.com    </vt:lpstr>
      <vt:lpstr>Станислав Стратиев (Станко Стратиев Миладинов) 1941 – 2000</vt:lpstr>
      <vt:lpstr>Влиянието на семейната среда </vt:lpstr>
      <vt:lpstr>Чувството за хумор </vt:lpstr>
      <vt:lpstr>Усмивката на сатирика </vt:lpstr>
      <vt:lpstr> Тъгата на мъдреца </vt:lpstr>
      <vt:lpstr>   Журналист във вестник „Народна младеж“ 1964 – 1968 г. </vt:lpstr>
      <vt:lpstr>Журналист във вестник „Стършел“ 1968 – 1975 г. </vt:lpstr>
      <vt:lpstr>  Драматург на Сатиричния театър „Алеко Константинов“   (от 1975 г. до смъртта на твореца) Директор на Сатиричния театър (1983 – 1986 г.) </vt:lpstr>
      <vt:lpstr>Изказвания на Станислав Стратиев  за ролята на театралното изкуство </vt:lpstr>
      <vt:lpstr>PowerPoint Presentation</vt:lpstr>
      <vt:lpstr>Мисията на театъра </vt:lpstr>
      <vt:lpstr>Абсурдните ситуации в пиесите на Станислав Стратиев </vt:lpstr>
      <vt:lpstr>Задачи за самостоятелна подготовка (по избор)             Да се прочете (откъс от) пиесата „В очакване на Годо“ на Самюъл Бекет и да се коментират нейните послания и спецификата на абсурдното.           https://chitanka.info/text/25462-v-ochakvane-na-godo/2#textstart </vt:lpstr>
      <vt:lpstr>Станислав Стратиев  В очакване на Годо (вестник „Континент“, 19 септември 1995 г.)</vt:lpstr>
      <vt:lpstr>Георги Марков Есе за пиесата „В очакване на Годо“ (откъс)  https://kultura.bg </vt:lpstr>
      <vt:lpstr>Парадоксът и гротеската в комедиите   на Станислав Стратиев </vt:lpstr>
      <vt:lpstr>Задача за самостоятелна подготовка – справка в речници на литературните термини за значението на понятието  парадокс (гр. parádoxos – неочакван; противно на мнението) </vt:lpstr>
      <vt:lpstr>Задача за самостоятелна подготовка –         справка в речници на литературните термини (по избор)  за значението на понятието гротеска (ит. grottesco  от grottа – пещера)  </vt:lpstr>
      <vt:lpstr>Прозренията на Станислав Стратиев за абсурдите на българския модел </vt:lpstr>
      <vt:lpstr>Комедията „Балкански синдром“  на сцената на Сатиричния театър „Алеко Константинов“   Премиера – 10 май 1987 г.; режисьор – Иван Добчев</vt:lpstr>
      <vt:lpstr>Времето на „гласност и преустройство“ – втората половина на 80-те години на XX век </vt:lpstr>
      <vt:lpstr>Времето на „гласност и преустройство“ – втората половина на 80-те години на XX век </vt:lpstr>
      <vt:lpstr>„Балкански синдром“ в Сатиричния театър „Алеко Константинов“ </vt:lpstr>
      <vt:lpstr>„Балкански синдром“ в Сатиричния театър „Алеко Константинов“ </vt:lpstr>
      <vt:lpstr>„Балкански синдром“ в Сатиричния театър „Алеко Константинов“ </vt:lpstr>
      <vt:lpstr>Пиесата „Балкански синдром“  в Малък градски театър „Зад канала“  Премиера – 2 октомври 2010 г.</vt:lpstr>
      <vt:lpstr>Сцени от „Балкански синдром“  в Малък градски театър „Зад канала“</vt:lpstr>
      <vt:lpstr>PowerPoint Presentation</vt:lpstr>
      <vt:lpstr>PowerPoint Presentation</vt:lpstr>
      <vt:lpstr>PowerPoint Presentation</vt:lpstr>
      <vt:lpstr>PowerPoint Presentation</vt:lpstr>
      <vt:lpstr>    Задача за самостоятелна подготовка – справка в речници  на литературните термини за значението на понятието комедия </vt:lpstr>
      <vt:lpstr>Задача за самостоятелна подготовка – справка в речници  на литературните термини за значението на понятието хумор </vt:lpstr>
      <vt:lpstr>Задача за самостоятелна подготовка – справка в речници на литературните термини  за значението на понятието пародия  (стгр. para – „против“, и ode – „песен“) </vt:lpstr>
      <vt:lpstr>Задача за самостоятелна подготовка – справка в речници  на литературните термини за значението на понятието сатира (лат. satira – смес) </vt:lpstr>
      <vt:lpstr>Жанрови характеристики на комедията,  проявени в „Балкански синдром“ </vt:lpstr>
      <vt:lpstr>Жанрови характеристики на комедията,  проявени в „Балкански синдром“ </vt:lpstr>
      <vt:lpstr>Други жанрови черти на „Балкански синдром“</vt:lpstr>
      <vt:lpstr> Негативният облик на българската действителност според първо действие на комедията „Балкански синдром“ </vt:lpstr>
      <vt:lpstr>PowerPoint Presentation</vt:lpstr>
      <vt:lpstr>Негативният облик на българската действителност  според първо действие на комедията</vt:lpstr>
      <vt:lpstr>Дискусия по проблема за свободата Обсъждане на позиция, изразена от Станислав Стратиев </vt:lpstr>
      <vt:lpstr>Негативният облик на българската действителност  според първо действие на комедията </vt:lpstr>
      <vt:lpstr>Негативният облик на българската действителност според първо действие на комедията </vt:lpstr>
      <vt:lpstr> </vt:lpstr>
      <vt:lpstr>Негативният облик на родното  според второ действие на комедията „Балкански синдром“  </vt:lpstr>
      <vt:lpstr>PowerPoint Presentation</vt:lpstr>
      <vt:lpstr>Негативният облик на родното според второ действие на комедията </vt:lpstr>
      <vt:lpstr>Негативният облик на родното според второ действие на комедията </vt:lpstr>
      <vt:lpstr>Негативният облик на родното според второ действие на комедията </vt:lpstr>
      <vt:lpstr>PowerPoint Presentation</vt:lpstr>
      <vt:lpstr>Контрастът между родното и чуждото  според комедията „Балкански синдром“  </vt:lpstr>
      <vt:lpstr>Специфичното осмисляне на мотива за чуждото  в комедията „Балкански синдром“ </vt:lpstr>
      <vt:lpstr>Измеренията на надеждата в „Балкански синдром“ </vt:lpstr>
      <vt:lpstr>Съпоставка на „Балкански синдром“ (1987 г.) и „Балкански синдром – 93“ Урок за упражнение  </vt:lpstr>
      <vt:lpstr>Проф. Александър Панов – „Драматургията на Станислав Стратиев и наследството на commedia dell`artе“ („Литературна мисъл“, 2021, № 3)  </vt:lpstr>
      <vt:lpstr>Проф. Александър Панов – „Драматургията на Станислав Стратиев и наследството на commedia dell`artе“ </vt:lpstr>
      <vt:lpstr>Проф. Александър Панов – „Драматургията на Станислав Стратиев и наследството на commedia dell`artе“ </vt:lpstr>
      <vt:lpstr>Двете редакции на пиесата „Балкански синдром“ </vt:lpstr>
      <vt:lpstr>Двете редакции на пиесата „Балкански синдром“ </vt:lpstr>
      <vt:lpstr>Двете редакции на пиесата „Балкански синдром“ </vt:lpstr>
      <vt:lpstr>Двете редакции на пиесата „Балкански синдром“  </vt:lpstr>
      <vt:lpstr>Двете редакции на пиесата „Балкански синдром“ </vt:lpstr>
      <vt:lpstr>Задачи за обобщение  </vt:lpstr>
      <vt:lpstr>Задачи за обобщение </vt:lpstr>
      <vt:lpstr>Подготовка за драматизация на откъс от комедията  „Балкански синдром“ (1987 г.) Урок за упражнение</vt:lpstr>
      <vt:lpstr>PowerPoint Presentation</vt:lpstr>
      <vt:lpstr> Ход на урока за упражнение   </vt:lpstr>
      <vt:lpstr>Ход на урока за упражнение</vt:lpstr>
      <vt:lpstr>Слово на Станислав Стратиев по случай 40-годишнината  на Сатиричния театър (откъс)</vt:lpstr>
      <vt:lpstr>                         Станислав Стратиев           Поискайте си живота!</vt:lpstr>
      <vt:lpstr>         – Кое е главното средство за въздействие във Вашето творчество?        – Истината.           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Станислав Стратиев (Станко Стратиев Миладинов) 1941 - 2000</dc:title>
  <dc:creator>Иван</dc:creator>
  <cp:lastModifiedBy>Иван</cp:lastModifiedBy>
  <cp:revision>1588</cp:revision>
  <dcterms:created xsi:type="dcterms:W3CDTF">2024-05-22T13:05:16Z</dcterms:created>
  <dcterms:modified xsi:type="dcterms:W3CDTF">2024-07-06T19:08:08Z</dcterms:modified>
</cp:coreProperties>
</file>